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sldIdLst>
    <p:sldId id="256" r:id="rId2"/>
    <p:sldId id="257" r:id="rId3"/>
    <p:sldId id="259" r:id="rId4"/>
    <p:sldId id="260" r:id="rId5"/>
    <p:sldId id="258" r:id="rId6"/>
    <p:sldId id="264" r:id="rId7"/>
    <p:sldId id="262" r:id="rId8"/>
    <p:sldId id="263" r:id="rId9"/>
    <p:sldId id="265" r:id="rId10"/>
    <p:sldId id="274" r:id="rId11"/>
    <p:sldId id="268" r:id="rId12"/>
    <p:sldId id="266" r:id="rId13"/>
    <p:sldId id="267" r:id="rId14"/>
    <p:sldId id="269" r:id="rId15"/>
    <p:sldId id="270" r:id="rId16"/>
    <p:sldId id="271" r:id="rId17"/>
    <p:sldId id="273" r:id="rId18"/>
    <p:sldId id="275" r:id="rId19"/>
    <p:sldId id="276" r:id="rId20"/>
    <p:sldId id="278" r:id="rId21"/>
    <p:sldId id="286" r:id="rId22"/>
    <p:sldId id="287" r:id="rId23"/>
    <p:sldId id="288" r:id="rId24"/>
    <p:sldId id="289" r:id="rId25"/>
    <p:sldId id="290" r:id="rId26"/>
    <p:sldId id="291" r:id="rId27"/>
    <p:sldId id="293" r:id="rId28"/>
    <p:sldId id="292" r:id="rId29"/>
    <p:sldId id="285" r:id="rId30"/>
    <p:sldId id="279" r:id="rId31"/>
    <p:sldId id="280" r:id="rId32"/>
    <p:sldId id="282" r:id="rId33"/>
    <p:sldId id="281" r:id="rId34"/>
    <p:sldId id="283" r:id="rId35"/>
    <p:sldId id="277" r:id="rId36"/>
    <p:sldId id="284" r:id="rId37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9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3F8303-3E6A-4B9A-B114-90BC24763552}" type="datetimeFigureOut">
              <a:rPr lang="pt-BR" smtClean="0"/>
              <a:t>21/11/2020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C88D93-34D3-419D-AEF5-A26FFAFED38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318480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78905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372849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967134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066363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350172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677523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099508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592393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651733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416965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929799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5321409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8419780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8476398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2125777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24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2768952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0601976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26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6913116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27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7665327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28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5888859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29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2656819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30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423895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3285432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31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4809855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32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965319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33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3040866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34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7562546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35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6795443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36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41562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543776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507075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926878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281351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808971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588126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9A2F1A-6080-4971-A33A-95DF4E2C10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AC7BBF8-A856-4691-86E9-61C95CD783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DFDF215-E0F5-4E53-AFCC-DD74CE9480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CE400-4242-4B09-9036-D13CC6199FDE}" type="datetimeFigureOut">
              <a:rPr lang="pt-BR" smtClean="0"/>
              <a:t>21/11/2020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2EECCCF-D57C-4E63-90AC-F37211C0B2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0CD0B4D-A53B-4ED2-9A41-D4FC842790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934F0-2ECC-450F-858C-77C3308FCE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814752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C70216F-B8DE-46CC-96B5-D27A51CC6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CF2720DD-91FF-4D7E-9FFA-BC396519BA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DDBDF20-FCA5-4827-B32B-BF615E94F9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CE400-4242-4B09-9036-D13CC6199FDE}" type="datetimeFigureOut">
              <a:rPr lang="pt-BR" smtClean="0"/>
              <a:t>21/11/2020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D82B8FE-20B3-4543-BF01-B49FDA7BB0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F9FD039-C296-45D4-B0F9-9D693ACDF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934F0-2ECC-450F-858C-77C3308FCE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647585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F060417A-1345-44E5-9494-1F390040F1B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DEE643A3-BCAB-4E6B-B54F-CFF16EC5E1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84B49B7-665F-4BDD-A62C-828FCF54E9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CE400-4242-4B09-9036-D13CC6199FDE}" type="datetimeFigureOut">
              <a:rPr lang="pt-BR" smtClean="0"/>
              <a:t>21/11/2020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0D7CB32-49A2-409E-AC2E-CAAD16A58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8D66B1A-67AB-47F4-A2BF-62E81C6F2B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934F0-2ECC-450F-858C-77C3308FCE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171038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AB0EEA-4F78-4E38-9ED2-DD5AF7550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2B7117B-6FD5-4FBE-9BE2-CB00353D1E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FC21908-9106-40EE-9D59-7FE2DEE7B3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CE400-4242-4B09-9036-D13CC6199FDE}" type="datetimeFigureOut">
              <a:rPr lang="pt-BR" smtClean="0"/>
              <a:t>21/11/2020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E890C1E-550B-4128-A365-102682BCF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E3C078F-A828-40D5-A573-CA8EDC8453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934F0-2ECC-450F-858C-77C3308FCE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547473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13BA94-E44D-4113-AB97-76F7ABA108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37903A6-EF30-44F9-88BA-82E7E926C0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6D12E0A-92EE-4787-8D04-1615ACA0D5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CE400-4242-4B09-9036-D13CC6199FDE}" type="datetimeFigureOut">
              <a:rPr lang="pt-BR" smtClean="0"/>
              <a:t>21/11/2020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6E9A5D4-A7CD-4E3F-AE31-CA24C20CDB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C2A0D66-07D3-4854-B32E-832F2E2183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934F0-2ECC-450F-858C-77C3308FCE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012717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705934C-0EDE-4057-BE6C-235C6077C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9C426AF-CEA6-4BDE-96F1-3CF3A57A82E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F0770036-7E06-441B-9252-F2808F5CD6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526713C-5551-4039-BBDD-7AAB6A6040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CE400-4242-4B09-9036-D13CC6199FDE}" type="datetimeFigureOut">
              <a:rPr lang="pt-BR" smtClean="0"/>
              <a:t>21/11/2020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E64C2AE-FE0D-4A45-AD21-6FCABBCF52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F31E159-EE6F-4E08-A5B9-CD9707D5A7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934F0-2ECC-450F-858C-77C3308FCE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508999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364D24-94F1-4728-81BD-3B6331D49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E0AED82-79E6-4099-8FF4-42649D89DA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7B98FE2C-3ABE-4031-9129-CF7C9F7EFE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06113761-E86A-43EA-A9A3-750006308C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CEE22E0D-C9AF-4309-8053-9249474CD46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E43D3C56-41B0-422A-A943-B4EA7F9D3A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CE400-4242-4B09-9036-D13CC6199FDE}" type="datetimeFigureOut">
              <a:rPr lang="pt-BR" smtClean="0"/>
              <a:t>21/11/2020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0C26DBC2-3AB1-49A5-8631-0CB38290FA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25F1EEBF-72E9-480C-B6A8-3609ADF1D2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934F0-2ECC-450F-858C-77C3308FCE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517657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497093A-EACA-4917-B9E7-FECB3B6F8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46E60EE8-DBED-4911-90A1-50437C091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CE400-4242-4B09-9036-D13CC6199FDE}" type="datetimeFigureOut">
              <a:rPr lang="pt-BR" smtClean="0"/>
              <a:t>21/11/2020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9F8ECA24-10A4-4B51-B723-02B8B1DBA1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DB8F9ADD-BBF7-41C6-A202-5B264A42D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934F0-2ECC-450F-858C-77C3308FCE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392475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DC513048-08F8-4883-9EA5-1E7B6CCB35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CE400-4242-4B09-9036-D13CC6199FDE}" type="datetimeFigureOut">
              <a:rPr lang="pt-BR" smtClean="0"/>
              <a:t>21/11/2020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0C5399C3-67BB-4737-8C27-29F84E03B5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0DB27110-BB70-4555-BBAC-6ACBE33F8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934F0-2ECC-450F-858C-77C3308FCE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151014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99EFBA-78F4-450C-92DB-9201AD1D8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5C31438-A0E9-47F4-837F-1A6FDF8B3A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31E379A0-52DC-45C9-A2AE-71834F8A85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BAE1890-0E67-4F76-8EFC-E9CA29D7FB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CE400-4242-4B09-9036-D13CC6199FDE}" type="datetimeFigureOut">
              <a:rPr lang="pt-BR" smtClean="0"/>
              <a:t>21/11/2020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B847BF3-0E6B-47A4-8A7F-1AAFE8DB2B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BCAFA31-F597-4185-A24F-BB0C97C86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934F0-2ECC-450F-858C-77C3308FCE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49400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9B7317-23BB-4E76-825A-3673A7017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8043038B-B844-4BDD-8294-B4014D052C1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EFF181FB-BAE0-425C-9A4E-B829AEC2C0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36A63716-0CEB-4049-86D9-B070FB9D61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CE400-4242-4B09-9036-D13CC6199FDE}" type="datetimeFigureOut">
              <a:rPr lang="pt-BR" smtClean="0"/>
              <a:t>21/11/2020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E949B01-B8E0-4DDC-9830-7F85F3E957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7A52E4E6-64E5-45E0-91BC-5ACF09987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934F0-2ECC-450F-858C-77C3308FCE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566743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3D1743C5-3550-4161-8C2E-999F18D2BC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8512811-F0AC-47D3-A496-FF7F3F32E8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C5DA4EB-2FEF-438C-8FB9-E48B1F950C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1CE400-4242-4B09-9036-D13CC6199FDE}" type="datetimeFigureOut">
              <a:rPr lang="pt-BR" smtClean="0"/>
              <a:t>21/11/2020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46CDAF4-4CC6-4E3B-B309-E38CAC19A4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AEC0242-51F6-4031-8024-8A8EE0CB48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4934F0-2ECC-450F-858C-77C3308FCE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899272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eg"/><Relationship Id="rId13" Type="http://schemas.openxmlformats.org/officeDocument/2006/relationships/image" Target="../media/image35.png"/><Relationship Id="rId18" Type="http://schemas.openxmlformats.org/officeDocument/2006/relationships/image" Target="../media/image40.png"/><Relationship Id="rId26" Type="http://schemas.openxmlformats.org/officeDocument/2006/relationships/image" Target="../media/image48.png"/><Relationship Id="rId3" Type="http://schemas.openxmlformats.org/officeDocument/2006/relationships/image" Target="../media/image27.png"/><Relationship Id="rId21" Type="http://schemas.openxmlformats.org/officeDocument/2006/relationships/image" Target="../media/image43.png"/><Relationship Id="rId7" Type="http://schemas.openxmlformats.org/officeDocument/2006/relationships/image" Target="../media/image11.png"/><Relationship Id="rId12" Type="http://schemas.openxmlformats.org/officeDocument/2006/relationships/image" Target="../media/image34.png"/><Relationship Id="rId17" Type="http://schemas.openxmlformats.org/officeDocument/2006/relationships/image" Target="../media/image39.png"/><Relationship Id="rId25" Type="http://schemas.openxmlformats.org/officeDocument/2006/relationships/image" Target="../media/image47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38.jpeg"/><Relationship Id="rId20" Type="http://schemas.openxmlformats.org/officeDocument/2006/relationships/image" Target="../media/image42.png"/><Relationship Id="rId29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33.png"/><Relationship Id="rId24" Type="http://schemas.openxmlformats.org/officeDocument/2006/relationships/image" Target="../media/image46.png"/><Relationship Id="rId5" Type="http://schemas.openxmlformats.org/officeDocument/2006/relationships/image" Target="../media/image29.png"/><Relationship Id="rId15" Type="http://schemas.openxmlformats.org/officeDocument/2006/relationships/image" Target="../media/image37.png"/><Relationship Id="rId23" Type="http://schemas.openxmlformats.org/officeDocument/2006/relationships/image" Target="../media/image45.png"/><Relationship Id="rId28" Type="http://schemas.openxmlformats.org/officeDocument/2006/relationships/image" Target="../media/image50.png"/><Relationship Id="rId10" Type="http://schemas.openxmlformats.org/officeDocument/2006/relationships/image" Target="../media/image32.png"/><Relationship Id="rId19" Type="http://schemas.openxmlformats.org/officeDocument/2006/relationships/image" Target="../media/image41.png"/><Relationship Id="rId4" Type="http://schemas.openxmlformats.org/officeDocument/2006/relationships/image" Target="../media/image28.png"/><Relationship Id="rId9" Type="http://schemas.openxmlformats.org/officeDocument/2006/relationships/image" Target="../media/image31.png"/><Relationship Id="rId14" Type="http://schemas.openxmlformats.org/officeDocument/2006/relationships/image" Target="../media/image36.png"/><Relationship Id="rId22" Type="http://schemas.openxmlformats.org/officeDocument/2006/relationships/image" Target="../media/image44.png"/><Relationship Id="rId27" Type="http://schemas.openxmlformats.org/officeDocument/2006/relationships/image" Target="../media/image49.jpeg"/><Relationship Id="rId30" Type="http://schemas.openxmlformats.org/officeDocument/2006/relationships/image" Target="../media/image51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52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5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5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5" Type="http://schemas.openxmlformats.org/officeDocument/2006/relationships/image" Target="../media/image56.jpeg"/><Relationship Id="rId4" Type="http://schemas.openxmlformats.org/officeDocument/2006/relationships/image" Target="../media/image5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59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6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6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1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11" Type="http://schemas.openxmlformats.org/officeDocument/2006/relationships/image" Target="../media/image2.png"/><Relationship Id="rId5" Type="http://schemas.openxmlformats.org/officeDocument/2006/relationships/image" Target="../media/image62.jpeg"/><Relationship Id="rId10" Type="http://schemas.openxmlformats.org/officeDocument/2006/relationships/image" Target="../media/image67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2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6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6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7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7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80.png"/><Relationship Id="rId4" Type="http://schemas.openxmlformats.org/officeDocument/2006/relationships/image" Target="../media/image79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82.png"/><Relationship Id="rId4" Type="http://schemas.openxmlformats.org/officeDocument/2006/relationships/image" Target="../media/image81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8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8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7.jpe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.png"/><Relationship Id="rId7" Type="http://schemas.openxmlformats.org/officeDocument/2006/relationships/image" Target="../media/image9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.png"/><Relationship Id="rId7" Type="http://schemas.openxmlformats.org/officeDocument/2006/relationships/image" Target="../media/image2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jpeg"/><Relationship Id="rId5" Type="http://schemas.openxmlformats.org/officeDocument/2006/relationships/image" Target="../media/image21.jpeg"/><Relationship Id="rId4" Type="http://schemas.openxmlformats.org/officeDocument/2006/relationships/image" Target="../media/image20.jpeg"/><Relationship Id="rId9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6BAB02-4578-42EC-A9FB-F444689709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>
            <a:noAutofit/>
          </a:bodyPr>
          <a:lstStyle/>
          <a:p>
            <a:r>
              <a:rPr lang="pt-BR" b="1" dirty="0">
                <a:solidFill>
                  <a:srgbClr val="002060"/>
                </a:solidFill>
                <a:latin typeface="Arial Nova" panose="020B0604020202020204" pitchFamily="34" charset="0"/>
                <a:cs typeface="Aparajita" panose="020B0502040204020203" pitchFamily="18" charset="0"/>
              </a:rPr>
              <a:t>Introdução à Ciência de Dados e Inteligência Artificial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24682F1-DCA0-4D32-9C18-17426E59B20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b="1" dirty="0">
                <a:solidFill>
                  <a:schemeClr val="accent5">
                    <a:lumMod val="50000"/>
                  </a:schemeClr>
                </a:solidFill>
              </a:rPr>
              <a:t>Renan Xavier Cortes</a:t>
            </a:r>
          </a:p>
        </p:txBody>
      </p:sp>
      <p:pic>
        <p:nvPicPr>
          <p:cNvPr id="1026" name="Picture 2" descr="Academia da Beleza - Saiba mais sobre nós">
            <a:extLst>
              <a:ext uri="{FF2B5EF4-FFF2-40B4-BE49-F238E27FC236}">
                <a16:creationId xmlns:a16="http://schemas.microsoft.com/office/drawing/2014/main" id="{82BA0306-A810-40C2-BF64-FEE1918E6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3550" y="5386240"/>
            <a:ext cx="3061387" cy="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D49A408B-D762-44A8-8FB9-8DC0FA83E7C6}"/>
              </a:ext>
            </a:extLst>
          </p:cNvPr>
          <p:cNvSpPr txBox="1"/>
          <p:nvPr/>
        </p:nvSpPr>
        <p:spPr>
          <a:xfrm>
            <a:off x="1826455" y="4429919"/>
            <a:ext cx="85390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i="1" dirty="0"/>
              <a:t>Uma aula introdutória focando mais em Ciência de Dados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609E067-2374-4A57-995B-72B1C51F6D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2874" y="5587999"/>
            <a:ext cx="1866900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732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cademia da Beleza - Saiba mais sobre nós">
            <a:extLst>
              <a:ext uri="{FF2B5EF4-FFF2-40B4-BE49-F238E27FC236}">
                <a16:creationId xmlns:a16="http://schemas.microsoft.com/office/drawing/2014/main" id="{82BA0306-A810-40C2-BF64-FEE1918E6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087" y="6159206"/>
            <a:ext cx="3061387" cy="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84762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Características de um Data </a:t>
            </a:r>
            <a:r>
              <a:rPr lang="pt-BR" sz="3600" b="1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Scientist</a:t>
            </a:r>
            <a:endParaRPr lang="pt-BR" sz="3600" b="1" dirty="0">
              <a:solidFill>
                <a:srgbClr val="00206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9F471968-0ED0-42E7-BEA1-B2B5B8B8B8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4187" y="1593495"/>
            <a:ext cx="3598366" cy="3850691"/>
          </a:xfrm>
          <a:prstGeom prst="rect">
            <a:avLst/>
          </a:prstGeom>
        </p:spPr>
      </p:pic>
      <p:pic>
        <p:nvPicPr>
          <p:cNvPr id="2" name="Picture 2" descr="How To Go Into Data Science: Ultimate Q&amp;A for Aspiring Data Scientists with  Serious Guides">
            <a:extLst>
              <a:ext uri="{FF2B5EF4-FFF2-40B4-BE49-F238E27FC236}">
                <a16:creationId xmlns:a16="http://schemas.microsoft.com/office/drawing/2014/main" id="{37E02C6B-63BE-4D95-B19D-33DB8CF2EF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4130" y="1154334"/>
            <a:ext cx="5533683" cy="5013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CF9BB080-B906-454C-8394-EA1A1412AC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6526" y="6360965"/>
            <a:ext cx="1866900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5899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102347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Exemplos de ferramentas de um Data </a:t>
            </a:r>
            <a:r>
              <a:rPr lang="pt-BR" sz="3600" b="1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Scientist</a:t>
            </a:r>
            <a:endParaRPr lang="pt-BR" sz="3600" b="1" dirty="0">
              <a:solidFill>
                <a:srgbClr val="00206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AF182655-1038-45C2-BDF3-AE440DDED83A}"/>
              </a:ext>
            </a:extLst>
          </p:cNvPr>
          <p:cNvSpPr txBox="1"/>
          <p:nvPr/>
        </p:nvSpPr>
        <p:spPr>
          <a:xfrm>
            <a:off x="182880" y="1337214"/>
            <a:ext cx="27150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Extração de Dados e Manipulação de Dados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E279FE47-0503-479B-88EC-86957F18AB6D}"/>
              </a:ext>
            </a:extLst>
          </p:cNvPr>
          <p:cNvSpPr txBox="1"/>
          <p:nvPr/>
        </p:nvSpPr>
        <p:spPr>
          <a:xfrm>
            <a:off x="3565990" y="1475713"/>
            <a:ext cx="2715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Visualização de Dados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63B32149-7413-4335-8CA8-2FEE431FE4D6}"/>
              </a:ext>
            </a:extLst>
          </p:cNvPr>
          <p:cNvSpPr txBox="1"/>
          <p:nvPr/>
        </p:nvSpPr>
        <p:spPr>
          <a:xfrm>
            <a:off x="6727788" y="1475713"/>
            <a:ext cx="2715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Modelagem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475376ED-254F-4D39-8EB3-CF8A550B3778}"/>
              </a:ext>
            </a:extLst>
          </p:cNvPr>
          <p:cNvSpPr txBox="1"/>
          <p:nvPr/>
        </p:nvSpPr>
        <p:spPr>
          <a:xfrm>
            <a:off x="9442852" y="1475713"/>
            <a:ext cx="2715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Comunicação</a:t>
            </a:r>
          </a:p>
        </p:txBody>
      </p: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5E8CCD1C-2C03-453F-A7F4-BC001E238DDA}"/>
              </a:ext>
            </a:extLst>
          </p:cNvPr>
          <p:cNvCxnSpPr>
            <a:cxnSpLocks/>
          </p:cNvCxnSpPr>
          <p:nvPr/>
        </p:nvCxnSpPr>
        <p:spPr>
          <a:xfrm flipV="1">
            <a:off x="3072533" y="1337215"/>
            <a:ext cx="0" cy="5380107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to 15">
            <a:extLst>
              <a:ext uri="{FF2B5EF4-FFF2-40B4-BE49-F238E27FC236}">
                <a16:creationId xmlns:a16="http://schemas.microsoft.com/office/drawing/2014/main" id="{079A5181-7935-46C6-ADD2-1207F9E3D027}"/>
              </a:ext>
            </a:extLst>
          </p:cNvPr>
          <p:cNvCxnSpPr>
            <a:cxnSpLocks/>
          </p:cNvCxnSpPr>
          <p:nvPr/>
        </p:nvCxnSpPr>
        <p:spPr>
          <a:xfrm flipV="1">
            <a:off x="6727788" y="1337215"/>
            <a:ext cx="0" cy="5380107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2" descr="4 informações importantes sobre o SQL Azure - DB4Beginners - O blog da Dani  Monteiro">
            <a:extLst>
              <a:ext uri="{FF2B5EF4-FFF2-40B4-BE49-F238E27FC236}">
                <a16:creationId xmlns:a16="http://schemas.microsoft.com/office/drawing/2014/main" id="{78C922A4-77D2-4E46-9562-E6271DE149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335" y="2279734"/>
            <a:ext cx="856298" cy="856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6" name="Picture 8" descr="Apache Hive – Wikipédia, a enciclopédia livre">
            <a:extLst>
              <a:ext uri="{FF2B5EF4-FFF2-40B4-BE49-F238E27FC236}">
                <a16:creationId xmlns:a16="http://schemas.microsoft.com/office/drawing/2014/main" id="{863ABE8D-78F3-4575-A278-04AEF3E740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3852" y="2270192"/>
            <a:ext cx="827591" cy="744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8" name="Picture 10" descr="Database of Databases - Presto">
            <a:extLst>
              <a:ext uri="{FF2B5EF4-FFF2-40B4-BE49-F238E27FC236}">
                <a16:creationId xmlns:a16="http://schemas.microsoft.com/office/drawing/2014/main" id="{3842AEF8-0604-4069-A2C9-930579AF31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894" y="3340908"/>
            <a:ext cx="1281826" cy="402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Imagem 24">
            <a:extLst>
              <a:ext uri="{FF2B5EF4-FFF2-40B4-BE49-F238E27FC236}">
                <a16:creationId xmlns:a16="http://schemas.microsoft.com/office/drawing/2014/main" id="{BA10BA7A-CD54-4954-8B51-584261325A3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387" y="4039936"/>
            <a:ext cx="1132476" cy="397680"/>
          </a:xfrm>
          <a:prstGeom prst="rect">
            <a:avLst/>
          </a:prstGeom>
        </p:spPr>
      </p:pic>
      <p:pic>
        <p:nvPicPr>
          <p:cNvPr id="26" name="Imagem 25">
            <a:extLst>
              <a:ext uri="{FF2B5EF4-FFF2-40B4-BE49-F238E27FC236}">
                <a16:creationId xmlns:a16="http://schemas.microsoft.com/office/drawing/2014/main" id="{5C629F44-4BC9-4D35-9760-2407D13F7EF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9251" y="3996886"/>
            <a:ext cx="1640852" cy="789392"/>
          </a:xfrm>
          <a:prstGeom prst="rect">
            <a:avLst/>
          </a:prstGeom>
        </p:spPr>
      </p:pic>
      <p:sp>
        <p:nvSpPr>
          <p:cNvPr id="19" name="AutoShape 12" descr="Como usar o query do pandas?. Aprenda a utilizar o método query do… | by  Matheus Budkewicz | horaDeCodar | Medium">
            <a:extLst>
              <a:ext uri="{FF2B5EF4-FFF2-40B4-BE49-F238E27FC236}">
                <a16:creationId xmlns:a16="http://schemas.microsoft.com/office/drawing/2014/main" id="{7FD2A19A-BB72-48D6-A91D-D4426DD89F2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366822" y="4416853"/>
            <a:ext cx="175560" cy="175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2302" name="Picture 14" descr="Como usar o query do pandas?. Aprenda a utilizar o método query do… | by  Matheus Budkewicz | horaDeCodar | Medium">
            <a:extLst>
              <a:ext uri="{FF2B5EF4-FFF2-40B4-BE49-F238E27FC236}">
                <a16:creationId xmlns:a16="http://schemas.microsoft.com/office/drawing/2014/main" id="{DE3A0BC7-B9DD-4DF6-8CCD-E6AC04D7AE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8103" y="4837953"/>
            <a:ext cx="1191063" cy="744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04" name="Picture 16" descr="Welcome to the Tidyverse • tidyverse">
            <a:extLst>
              <a:ext uri="{FF2B5EF4-FFF2-40B4-BE49-F238E27FC236}">
                <a16:creationId xmlns:a16="http://schemas.microsoft.com/office/drawing/2014/main" id="{A46A5E66-4419-45B0-9223-0F6C1C372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632" y="4733805"/>
            <a:ext cx="876189" cy="101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06" name="Picture 18" descr="Web Scrapping com Python e Selenium">
            <a:extLst>
              <a:ext uri="{FF2B5EF4-FFF2-40B4-BE49-F238E27FC236}">
                <a16:creationId xmlns:a16="http://schemas.microsoft.com/office/drawing/2014/main" id="{57350BF6-B176-4AE5-84F1-6E26D9A50D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400" y="5981612"/>
            <a:ext cx="1937196" cy="474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08" name="Picture 20" descr="ggplot2 - P4H - Material">
            <a:extLst>
              <a:ext uri="{FF2B5EF4-FFF2-40B4-BE49-F238E27FC236}">
                <a16:creationId xmlns:a16="http://schemas.microsoft.com/office/drawing/2014/main" id="{B26997FC-F762-4395-B5E2-C86A8AFA5E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3733" y="1983545"/>
            <a:ext cx="1105227" cy="1281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10" name="Picture 22" descr="Plotly – Wikipédia, a enciclopédia livre">
            <a:extLst>
              <a:ext uri="{FF2B5EF4-FFF2-40B4-BE49-F238E27FC236}">
                <a16:creationId xmlns:a16="http://schemas.microsoft.com/office/drawing/2014/main" id="{A9F1C4D0-C09F-490A-876A-172AB26CE5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1055" y="2030231"/>
            <a:ext cx="1837131" cy="612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721DE355-488A-4A5E-813B-55701776ADD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850338" y="2951125"/>
            <a:ext cx="1568911" cy="405472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31BE58EB-E133-4B3F-9BFE-4D35A1191E3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950812" y="3766555"/>
            <a:ext cx="1570396" cy="405471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FE53E2BA-7A79-436C-985A-24001753FB3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18144" y="4512716"/>
            <a:ext cx="1755568" cy="465079"/>
          </a:xfrm>
          <a:prstGeom prst="rect">
            <a:avLst/>
          </a:prstGeom>
        </p:spPr>
      </p:pic>
      <p:pic>
        <p:nvPicPr>
          <p:cNvPr id="1030" name="Picture 6" descr="Tableau é líder no Quadrante Mágico da Gartner pela 4ª vez. - Blog Bluesoft  ERP">
            <a:extLst>
              <a:ext uri="{FF2B5EF4-FFF2-40B4-BE49-F238E27FC236}">
                <a16:creationId xmlns:a16="http://schemas.microsoft.com/office/drawing/2014/main" id="{215587A3-829B-4B55-94D7-82295BF78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7812" y="5135445"/>
            <a:ext cx="1755568" cy="877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Portal Esafaz - Escola Fazendária - Secretaria da Fazenda do Estado de  Pernambuco">
            <a:extLst>
              <a:ext uri="{FF2B5EF4-FFF2-40B4-BE49-F238E27FC236}">
                <a16:creationId xmlns:a16="http://schemas.microsoft.com/office/drawing/2014/main" id="{380DCA93-DAF4-48C4-8A61-AB1E09BB43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1736" y="5635852"/>
            <a:ext cx="1469504" cy="928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Apache Superset: Tutorial de instalação &amp; configuração | by Paula Diniz |  Medium">
            <a:extLst>
              <a:ext uri="{FF2B5EF4-FFF2-40B4-BE49-F238E27FC236}">
                <a16:creationId xmlns:a16="http://schemas.microsoft.com/office/drawing/2014/main" id="{DB5AA2F3-967C-4DC1-8CA9-9B3DF9C4D8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2136" y="5916528"/>
            <a:ext cx="1801242" cy="794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Add Interactive Maps to Websites using Leaflet.Js | by Anjula Shanaka |  JavaScript In Plain English | Aug, 2020 | Medium">
            <a:extLst>
              <a:ext uri="{FF2B5EF4-FFF2-40B4-BE49-F238E27FC236}">
                <a16:creationId xmlns:a16="http://schemas.microsoft.com/office/drawing/2014/main" id="{66337820-4C61-4905-8B55-6B08ECBF7E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4919" y="3441376"/>
            <a:ext cx="1465117" cy="732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GitHub - d3/d3: Bring data to life with SVG, Canvas and HTML.">
            <a:extLst>
              <a:ext uri="{FF2B5EF4-FFF2-40B4-BE49-F238E27FC236}">
                <a16:creationId xmlns:a16="http://schemas.microsoft.com/office/drawing/2014/main" id="{F6997D25-10DF-49DE-85E7-8F23EA8621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6983" y="4294755"/>
            <a:ext cx="903329" cy="903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scikit-learn – Wikipédia, a enciclopédia livre">
            <a:extLst>
              <a:ext uri="{FF2B5EF4-FFF2-40B4-BE49-F238E27FC236}">
                <a16:creationId xmlns:a16="http://schemas.microsoft.com/office/drawing/2014/main" id="{6D8FC7DB-1C0D-4885-992B-6C46A2F4B2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2362" y="1853336"/>
            <a:ext cx="1332341" cy="71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📈 Time Series forecasting with Prophet | Kaggle">
            <a:extLst>
              <a:ext uri="{FF2B5EF4-FFF2-40B4-BE49-F238E27FC236}">
                <a16:creationId xmlns:a16="http://schemas.microsoft.com/office/drawing/2014/main" id="{7F65C33D-4BBE-4F6C-98BF-A2630FA7D1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1381" y="6089449"/>
            <a:ext cx="2088067" cy="597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Home - Open Source Leader in AI and ML">
            <a:extLst>
              <a:ext uri="{FF2B5EF4-FFF2-40B4-BE49-F238E27FC236}">
                <a16:creationId xmlns:a16="http://schemas.microsoft.com/office/drawing/2014/main" id="{14137EBC-A707-4E21-88B6-5431850FC8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1865" y="2716294"/>
            <a:ext cx="1008847" cy="998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9" name="Conector reto 38">
            <a:extLst>
              <a:ext uri="{FF2B5EF4-FFF2-40B4-BE49-F238E27FC236}">
                <a16:creationId xmlns:a16="http://schemas.microsoft.com/office/drawing/2014/main" id="{5F7DF92B-F3BB-4EF2-91B4-BF1859EE2EE0}"/>
              </a:ext>
            </a:extLst>
          </p:cNvPr>
          <p:cNvCxnSpPr>
            <a:cxnSpLocks/>
          </p:cNvCxnSpPr>
          <p:nvPr/>
        </p:nvCxnSpPr>
        <p:spPr>
          <a:xfrm flipV="1">
            <a:off x="9415803" y="1359993"/>
            <a:ext cx="0" cy="5380107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50" name="Picture 26" descr="Use o TensorFlow para criar, implantar e testar com facilidade">
            <a:extLst>
              <a:ext uri="{FF2B5EF4-FFF2-40B4-BE49-F238E27FC236}">
                <a16:creationId xmlns:a16="http://schemas.microsoft.com/office/drawing/2014/main" id="{E9746A05-1470-4689-9F87-4DBFF38322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7716" y="5048541"/>
            <a:ext cx="1532537" cy="914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 descr="tidymodels · GitHub">
            <a:extLst>
              <a:ext uri="{FF2B5EF4-FFF2-40B4-BE49-F238E27FC236}">
                <a16:creationId xmlns:a16="http://schemas.microsoft.com/office/drawing/2014/main" id="{119BD359-D273-440A-8EB3-5C6400C2A4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4430" y="2625706"/>
            <a:ext cx="1165167" cy="1165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 descr="Hopsworks For SageMaker">
            <a:extLst>
              <a:ext uri="{FF2B5EF4-FFF2-40B4-BE49-F238E27FC236}">
                <a16:creationId xmlns:a16="http://schemas.microsoft.com/office/drawing/2014/main" id="{011556C5-ECDF-471F-8461-19DD66FA41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2303" y="3944692"/>
            <a:ext cx="1907833" cy="985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6" name="Picture 32" descr="Iniciação ao RMarkdown">
            <a:extLst>
              <a:ext uri="{FF2B5EF4-FFF2-40B4-BE49-F238E27FC236}">
                <a16:creationId xmlns:a16="http://schemas.microsoft.com/office/drawing/2014/main" id="{54ACAF1D-2AA7-455B-8849-2C608631C6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0513" y="1972214"/>
            <a:ext cx="967979" cy="1123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 descr="Desenvolvendo meu primeiro Shiny App | Beatriz Milz">
            <a:extLst>
              <a:ext uri="{FF2B5EF4-FFF2-40B4-BE49-F238E27FC236}">
                <a16:creationId xmlns:a16="http://schemas.microsoft.com/office/drawing/2014/main" id="{269F34A6-098F-4FC7-88FB-89D88FFBE3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7324" y="2021749"/>
            <a:ext cx="1613274" cy="2144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0" name="Picture 36" descr="Projeto Jupyter – Wikipédia, a enciclopédia livre">
            <a:extLst>
              <a:ext uri="{FF2B5EF4-FFF2-40B4-BE49-F238E27FC236}">
                <a16:creationId xmlns:a16="http://schemas.microsoft.com/office/drawing/2014/main" id="{35C6D10A-FF4F-4C7B-9C5A-948D336341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5090" y="3929117"/>
            <a:ext cx="1408215" cy="1632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2" name="Picture 38" descr="PowerPoint: formatos PPS e PPT, qual é a diferença? - TecMundo">
            <a:extLst>
              <a:ext uri="{FF2B5EF4-FFF2-40B4-BE49-F238E27FC236}">
                <a16:creationId xmlns:a16="http://schemas.microsoft.com/office/drawing/2014/main" id="{21C7AF37-CCFA-4DF5-AC7B-7D088A66C0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7747" y="5635852"/>
            <a:ext cx="1499166" cy="1002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56210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2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2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2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22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2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2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23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23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23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23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23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23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23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23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23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23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23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23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23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23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23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10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0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0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10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0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10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1000"/>
                                        <p:tgtEl>
                                          <p:spTgt spid="10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10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10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1000"/>
                                        <p:tgtEl>
                                          <p:spTgt spid="10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10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10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1000"/>
                                        <p:tgtEl>
                                          <p:spTgt spid="10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1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1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1000"/>
                                        <p:tgtEl>
                                          <p:spTgt spid="10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10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10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1000"/>
                                        <p:tgtEl>
                                          <p:spTgt spid="1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2" dur="1000" fill="hold"/>
                                        <p:tgtEl>
                                          <p:spTgt spid="1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1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1000"/>
                                        <p:tgtEl>
                                          <p:spTgt spid="10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7" dur="1000" fill="hold"/>
                                        <p:tgtEl>
                                          <p:spTgt spid="10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1000" fill="hold"/>
                                        <p:tgtEl>
                                          <p:spTgt spid="10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4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1000"/>
                                        <p:tgtEl>
                                          <p:spTgt spid="10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9" dur="1000" fill="hold"/>
                                        <p:tgtEl>
                                          <p:spTgt spid="10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1000" fill="hold"/>
                                        <p:tgtEl>
                                          <p:spTgt spid="10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1000"/>
                                        <p:tgtEl>
                                          <p:spTgt spid="10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4" dur="1000" fill="hold"/>
                                        <p:tgtEl>
                                          <p:spTgt spid="10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1000" fill="hold"/>
                                        <p:tgtEl>
                                          <p:spTgt spid="10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1000"/>
                                        <p:tgtEl>
                                          <p:spTgt spid="10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9" dur="1000" fill="hold"/>
                                        <p:tgtEl>
                                          <p:spTgt spid="10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1000" fill="hold"/>
                                        <p:tgtEl>
                                          <p:spTgt spid="10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1000"/>
                                        <p:tgtEl>
                                          <p:spTgt spid="10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4" dur="1000" fill="hold"/>
                                        <p:tgtEl>
                                          <p:spTgt spid="10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1000" fill="hold"/>
                                        <p:tgtEl>
                                          <p:spTgt spid="10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cademia da Beleza - Saiba mais sobre nós">
            <a:extLst>
              <a:ext uri="{FF2B5EF4-FFF2-40B4-BE49-F238E27FC236}">
                <a16:creationId xmlns:a16="http://schemas.microsoft.com/office/drawing/2014/main" id="{82BA0306-A810-40C2-BF64-FEE1918E6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087" y="6159206"/>
            <a:ext cx="3061387" cy="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95735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Mas... Existe esse profissional no Mercado?</a:t>
            </a:r>
          </a:p>
        </p:txBody>
      </p:sp>
      <p:pic>
        <p:nvPicPr>
          <p:cNvPr id="11266" name="Picture 2" descr="Conheça o professor">
            <a:extLst>
              <a:ext uri="{FF2B5EF4-FFF2-40B4-BE49-F238E27FC236}">
                <a16:creationId xmlns:a16="http://schemas.microsoft.com/office/drawing/2014/main" id="{114F23D4-A691-481F-8433-34DC40F071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819" y="1918999"/>
            <a:ext cx="3545052" cy="3545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CE7903DC-0218-47F3-9C25-523A39C5F127}"/>
              </a:ext>
            </a:extLst>
          </p:cNvPr>
          <p:cNvSpPr txBox="1"/>
          <p:nvPr/>
        </p:nvSpPr>
        <p:spPr>
          <a:xfrm>
            <a:off x="5331655" y="3249637"/>
            <a:ext cx="63163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i="1" dirty="0"/>
              <a:t>"Não existe espaço para heroísmo em Data Science" </a:t>
            </a:r>
            <a:r>
              <a:rPr lang="pt-BR" b="1" dirty="0"/>
              <a:t>–</a:t>
            </a:r>
            <a:r>
              <a:rPr lang="pt-BR" dirty="0"/>
              <a:t> </a:t>
            </a:r>
            <a:r>
              <a:rPr lang="pt-BR" b="1" dirty="0" err="1"/>
              <a:t>Crepalde</a:t>
            </a:r>
            <a:r>
              <a:rPr lang="pt-BR" b="1" dirty="0"/>
              <a:t>, </a:t>
            </a:r>
            <a:r>
              <a:rPr lang="pt-BR" b="1" dirty="0" err="1"/>
              <a:t>Neylson</a:t>
            </a:r>
            <a:r>
              <a:rPr lang="pt-BR" b="1" dirty="0"/>
              <a:t> (2020). Data </a:t>
            </a:r>
            <a:r>
              <a:rPr lang="pt-BR" b="1" dirty="0" err="1"/>
              <a:t>Scientist</a:t>
            </a:r>
            <a:r>
              <a:rPr lang="pt-BR" b="1" dirty="0"/>
              <a:t> e Head de </a:t>
            </a:r>
            <a:r>
              <a:rPr lang="pt-BR" b="1" dirty="0" err="1"/>
              <a:t>MLOps</a:t>
            </a:r>
            <a:r>
              <a:rPr lang="pt-BR" b="1" dirty="0"/>
              <a:t> da A3Data.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B94385F5-3B21-46A9-8578-4876F1DD2A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526" y="6360965"/>
            <a:ext cx="1866900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5266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2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cademia da Beleza - Saiba mais sobre nós">
            <a:extLst>
              <a:ext uri="{FF2B5EF4-FFF2-40B4-BE49-F238E27FC236}">
                <a16:creationId xmlns:a16="http://schemas.microsoft.com/office/drawing/2014/main" id="{82BA0306-A810-40C2-BF64-FEE1918E6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087" y="6159206"/>
            <a:ext cx="3061387" cy="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100237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E... todas as empresas sabem como procurar?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6A3BA0C-1C8D-4F06-A702-08FF0F111D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9283" y="1423026"/>
            <a:ext cx="6073433" cy="4637706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A1B61C29-4E78-4819-9E1A-21DEC28DED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526" y="6360965"/>
            <a:ext cx="1866900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7712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cademia da Beleza - Saiba mais sobre nós">
            <a:extLst>
              <a:ext uri="{FF2B5EF4-FFF2-40B4-BE49-F238E27FC236}">
                <a16:creationId xmlns:a16="http://schemas.microsoft.com/office/drawing/2014/main" id="{82BA0306-A810-40C2-BF64-FEE1918E6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087" y="6159206"/>
            <a:ext cx="3061387" cy="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95735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Data vs. Big Data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FE1C0DD3-A20C-4133-9FA0-5E0A54AAB811}"/>
              </a:ext>
            </a:extLst>
          </p:cNvPr>
          <p:cNvSpPr txBox="1"/>
          <p:nvPr/>
        </p:nvSpPr>
        <p:spPr>
          <a:xfrm>
            <a:off x="940904" y="1298102"/>
            <a:ext cx="10310191" cy="31223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Big Data: “</a:t>
            </a:r>
            <a:r>
              <a:rPr lang="pt-BR" sz="2000" b="1" i="1" dirty="0"/>
              <a:t>estudo e aplicações de dados que são muito complexos para software de processamento de dados tradicionais</a:t>
            </a:r>
            <a:r>
              <a:rPr lang="pt-BR" sz="2000" b="1" dirty="0"/>
              <a:t>” (</a:t>
            </a:r>
            <a:r>
              <a:rPr lang="pt-BR" sz="2000" b="1" dirty="0" err="1"/>
              <a:t>Wikipedia</a:t>
            </a:r>
            <a:r>
              <a:rPr lang="pt-BR" sz="2000" b="1" dirty="0"/>
              <a:t>).</a:t>
            </a:r>
          </a:p>
          <a:p>
            <a:pPr marL="285750" indent="-285750">
              <a:lnSpc>
                <a:spcPct val="20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endParaRPr lang="pt-BR" sz="2000" b="1" dirty="0"/>
          </a:p>
          <a:p>
            <a:pPr marL="285750" indent="-285750">
              <a:lnSpc>
                <a:spcPct val="20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Será que precisamos de novas ferramentas para lidar com esse novo cenário?</a:t>
            </a:r>
          </a:p>
          <a:p>
            <a:pPr marL="285750" indent="-285750">
              <a:lnSpc>
                <a:spcPct val="20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endParaRPr lang="pt-BR" sz="2000" b="1" dirty="0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7CA0B7D4-CCE0-4F79-BB36-2BAB6226FE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2661" y="4016029"/>
            <a:ext cx="7686675" cy="2124075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14ECB8CF-D485-4CE5-AC4D-72812566F474}"/>
              </a:ext>
            </a:extLst>
          </p:cNvPr>
          <p:cNvSpPr txBox="1"/>
          <p:nvPr/>
        </p:nvSpPr>
        <p:spPr>
          <a:xfrm>
            <a:off x="2252661" y="6159206"/>
            <a:ext cx="635676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50" i="1" dirty="0"/>
              <a:t>Fonte: https://www.theverge.com/2020/10/5/21502141/uk-missing-coronavirus-cases-excel-spreadsheet-error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B2E4C6BF-D577-4E26-A5EF-07898E3F8F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526" y="6360965"/>
            <a:ext cx="1866900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2915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cademia da Beleza - Saiba mais sobre nós">
            <a:extLst>
              <a:ext uri="{FF2B5EF4-FFF2-40B4-BE49-F238E27FC236}">
                <a16:creationId xmlns:a16="http://schemas.microsoft.com/office/drawing/2014/main" id="{82BA0306-A810-40C2-BF64-FEE1918E6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087" y="6159206"/>
            <a:ext cx="3061387" cy="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95735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Data vs. Big Data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FE1C0DD3-A20C-4133-9FA0-5E0A54AAB811}"/>
              </a:ext>
            </a:extLst>
          </p:cNvPr>
          <p:cNvSpPr txBox="1"/>
          <p:nvPr/>
        </p:nvSpPr>
        <p:spPr>
          <a:xfrm>
            <a:off x="940904" y="1154334"/>
            <a:ext cx="10310191" cy="47766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Os 3 </a:t>
            </a:r>
            <a:r>
              <a:rPr lang="pt-BR" sz="2000" b="1" dirty="0" err="1"/>
              <a:t>V’s</a:t>
            </a:r>
            <a:r>
              <a:rPr lang="pt-BR" sz="2000" b="1" dirty="0"/>
              <a:t> </a:t>
            </a:r>
            <a:r>
              <a:rPr lang="pt-BR" sz="2000" b="1" dirty="0">
                <a:solidFill>
                  <a:schemeClr val="bg1">
                    <a:lumMod val="50000"/>
                  </a:schemeClr>
                </a:solidFill>
              </a:rPr>
              <a:t>(ou 5) </a:t>
            </a:r>
            <a:r>
              <a:rPr lang="pt-BR" sz="2000" b="1" dirty="0"/>
              <a:t>do Big Data:</a:t>
            </a:r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Volume</a:t>
            </a:r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Velocidade</a:t>
            </a:r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Variedade</a:t>
            </a:r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>
                <a:solidFill>
                  <a:schemeClr val="bg1">
                    <a:lumMod val="50000"/>
                  </a:schemeClr>
                </a:solidFill>
              </a:rPr>
              <a:t>Valor </a:t>
            </a:r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>
                <a:solidFill>
                  <a:schemeClr val="bg1">
                    <a:lumMod val="50000"/>
                  </a:schemeClr>
                </a:solidFill>
              </a:rPr>
              <a:t>Veracidade</a:t>
            </a:r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endParaRPr lang="pt-BR" sz="2000" b="1" dirty="0"/>
          </a:p>
          <a:p>
            <a:pPr marL="285750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Qual a infraestrutura para lidar com essa quantidade de dados?</a:t>
            </a:r>
          </a:p>
          <a:p>
            <a:pPr marL="285750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endParaRPr lang="pt-BR" sz="2000" b="1" dirty="0"/>
          </a:p>
          <a:p>
            <a:pPr marL="285750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Novo paradoxo:</a:t>
            </a:r>
          </a:p>
        </p:txBody>
      </p:sp>
      <p:pic>
        <p:nvPicPr>
          <p:cNvPr id="3074" name="Picture 2" descr="Apache Spark e Data Science – Ciência e Dados">
            <a:extLst>
              <a:ext uri="{FF2B5EF4-FFF2-40B4-BE49-F238E27FC236}">
                <a16:creationId xmlns:a16="http://schemas.microsoft.com/office/drawing/2014/main" id="{90EBF32C-FD66-4E98-A091-690D7C51BF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0261" y="5083706"/>
            <a:ext cx="1329690" cy="664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Data lake | Igfasouza.com">
            <a:extLst>
              <a:ext uri="{FF2B5EF4-FFF2-40B4-BE49-F238E27FC236}">
                <a16:creationId xmlns:a16="http://schemas.microsoft.com/office/drawing/2014/main" id="{66C3BD6A-1C13-4939-8523-CECC57D17B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6692" y="5065818"/>
            <a:ext cx="1956497" cy="1792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Apache Airflow - Wikipedia">
            <a:extLst>
              <a:ext uri="{FF2B5EF4-FFF2-40B4-BE49-F238E27FC236}">
                <a16:creationId xmlns:a16="http://schemas.microsoft.com/office/drawing/2014/main" id="{F26D5CCA-FA86-4676-BE2E-C9B6204B07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4509" y="5215138"/>
            <a:ext cx="2146495" cy="829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Introdução ao Hadoop - Sensedia">
            <a:extLst>
              <a:ext uri="{FF2B5EF4-FFF2-40B4-BE49-F238E27FC236}">
                <a16:creationId xmlns:a16="http://schemas.microsoft.com/office/drawing/2014/main" id="{E0212912-98A8-4746-B0DF-8E6C10FDBE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1190" y="5869286"/>
            <a:ext cx="1692909" cy="821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B9A1ECF8-6D8B-429B-AD88-E84A563A1FD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6526" y="6360965"/>
            <a:ext cx="1866900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1656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0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0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0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0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0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0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cademia da Beleza - Saiba mais sobre nós">
            <a:extLst>
              <a:ext uri="{FF2B5EF4-FFF2-40B4-BE49-F238E27FC236}">
                <a16:creationId xmlns:a16="http://schemas.microsoft.com/office/drawing/2014/main" id="{82BA0306-A810-40C2-BF64-FEE1918E6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087" y="6159206"/>
            <a:ext cx="3061387" cy="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95735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Data vs. Big Data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FE1C0DD3-A20C-4133-9FA0-5E0A54AAB811}"/>
              </a:ext>
            </a:extLst>
          </p:cNvPr>
          <p:cNvSpPr txBox="1"/>
          <p:nvPr/>
        </p:nvSpPr>
        <p:spPr>
          <a:xfrm>
            <a:off x="940904" y="1414522"/>
            <a:ext cx="10310191" cy="47766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endParaRPr lang="pt-BR" sz="2000" b="1" dirty="0"/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endParaRPr lang="pt-BR" sz="2000" b="1" dirty="0"/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endParaRPr lang="pt-BR" sz="2000" b="1" dirty="0"/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endParaRPr lang="pt-BR" sz="2000" b="1" dirty="0"/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endParaRPr lang="pt-BR" sz="2000" b="1" dirty="0"/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endParaRPr lang="pt-BR" sz="2000" b="1" dirty="0"/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endParaRPr lang="pt-BR" sz="2000" b="1" dirty="0"/>
          </a:p>
          <a:p>
            <a:pPr marL="285750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endParaRPr lang="pt-BR" sz="2000" b="1" dirty="0"/>
          </a:p>
          <a:p>
            <a:pPr marL="285750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endParaRPr lang="pt-BR" sz="2000" b="1" dirty="0"/>
          </a:p>
          <a:p>
            <a:pPr marL="285750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Lembre-se de que “</a:t>
            </a:r>
            <a:r>
              <a:rPr lang="pt-BR" sz="2000" b="1" i="1" dirty="0"/>
              <a:t>não existe heroísmo em Data Science</a:t>
            </a:r>
            <a:r>
              <a:rPr lang="pt-BR" sz="2000" b="1" dirty="0"/>
              <a:t>”.</a:t>
            </a:r>
          </a:p>
        </p:txBody>
      </p:sp>
      <p:pic>
        <p:nvPicPr>
          <p:cNvPr id="2050" name="Picture 2" descr="Big Data com Data Lakehouse. Após quase 10 anos de evolução do Data… | by  Nano Learning | nanolearning | Aug, 2020 | Medium">
            <a:extLst>
              <a:ext uri="{FF2B5EF4-FFF2-40B4-BE49-F238E27FC236}">
                <a16:creationId xmlns:a16="http://schemas.microsoft.com/office/drawing/2014/main" id="{EF5C948F-1892-46D7-8883-29DE16F4BA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805" y="1114437"/>
            <a:ext cx="10856390" cy="4437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52C148A3-37EB-4394-A061-9B1E4C6E82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526" y="6360965"/>
            <a:ext cx="1866900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331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cademia da Beleza - Saiba mais sobre nós">
            <a:extLst>
              <a:ext uri="{FF2B5EF4-FFF2-40B4-BE49-F238E27FC236}">
                <a16:creationId xmlns:a16="http://schemas.microsoft.com/office/drawing/2014/main" id="{82BA0306-A810-40C2-BF64-FEE1918E6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087" y="6159206"/>
            <a:ext cx="3061387" cy="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95735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Processo de Negócio em Data Science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C8916E4-F981-4143-94BA-6D0821BBD8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2127" y="1292243"/>
            <a:ext cx="10407745" cy="4595086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B1F0516E-3B25-406B-8FB0-99EAE067BB19}"/>
              </a:ext>
            </a:extLst>
          </p:cNvPr>
          <p:cNvSpPr/>
          <p:nvPr/>
        </p:nvSpPr>
        <p:spPr>
          <a:xfrm>
            <a:off x="107851" y="1045930"/>
            <a:ext cx="2790094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400" b="1" dirty="0">
                <a:latin typeface="Aharoni" panose="02010803020104030203" pitchFamily="2" charset="-79"/>
                <a:cs typeface="Aharoni" panose="02010803020104030203" pitchFamily="2" charset="-79"/>
              </a:rPr>
              <a:t>Os dados são confiáveis? </a:t>
            </a:r>
          </a:p>
          <a:p>
            <a:r>
              <a:rPr lang="pt-BR" sz="1400" b="1" dirty="0">
                <a:latin typeface="Aharoni" panose="02010803020104030203" pitchFamily="2" charset="-79"/>
                <a:cs typeface="Aharoni" panose="02010803020104030203" pitchFamily="2" charset="-79"/>
              </a:rPr>
              <a:t>Eles estão validados? </a:t>
            </a:r>
          </a:p>
          <a:p>
            <a:r>
              <a:rPr lang="pt-BR" sz="1400" b="1" dirty="0">
                <a:latin typeface="Aharoni" panose="02010803020104030203" pitchFamily="2" charset="-79"/>
                <a:cs typeface="Aharoni" panose="02010803020104030203" pitchFamily="2" charset="-79"/>
              </a:rPr>
              <a:t>Eles possuem características necessárias pra responder o que eu quero?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B16B98E4-F16A-4827-B01B-8909C6C55366}"/>
              </a:ext>
            </a:extLst>
          </p:cNvPr>
          <p:cNvSpPr txBox="1"/>
          <p:nvPr/>
        </p:nvSpPr>
        <p:spPr>
          <a:xfrm>
            <a:off x="2362592" y="6455712"/>
            <a:ext cx="63665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b="1" dirty="0"/>
              <a:t>Fonte: </a:t>
            </a:r>
            <a:r>
              <a:rPr lang="pt-BR" sz="1100" i="1" dirty="0"/>
              <a:t>https://www.youtube.com/watch?v=oseHCwDBfSE&amp;list=PLriUvS7IljvlcLnrvYUyNc9nXhiM9kWjq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27E9EFCA-D91F-42D5-A860-ADFC552599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526" y="6360965"/>
            <a:ext cx="1866900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0519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cademia da Beleza - Saiba mais sobre nós">
            <a:extLst>
              <a:ext uri="{FF2B5EF4-FFF2-40B4-BE49-F238E27FC236}">
                <a16:creationId xmlns:a16="http://schemas.microsoft.com/office/drawing/2014/main" id="{82BA0306-A810-40C2-BF64-FEE1918E6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087" y="6159206"/>
            <a:ext cx="3061387" cy="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95735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... E o processo operacional?</a:t>
            </a:r>
          </a:p>
        </p:txBody>
      </p:sp>
      <p:pic>
        <p:nvPicPr>
          <p:cNvPr id="2050" name="Picture 2" descr="Data transformation with dplyr – Introduction to Open Data Science with R">
            <a:extLst>
              <a:ext uri="{FF2B5EF4-FFF2-40B4-BE49-F238E27FC236}">
                <a16:creationId xmlns:a16="http://schemas.microsoft.com/office/drawing/2014/main" id="{40237278-445A-41D5-A2D3-E80103E3E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891" y="1117242"/>
            <a:ext cx="10802361" cy="4242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71B04E07-BCC3-4AA9-B015-E2F565D156E8}"/>
              </a:ext>
            </a:extLst>
          </p:cNvPr>
          <p:cNvSpPr txBox="1"/>
          <p:nvPr/>
        </p:nvSpPr>
        <p:spPr>
          <a:xfrm>
            <a:off x="1328775" y="5688669"/>
            <a:ext cx="97911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/>
              <a:t>Fonte: </a:t>
            </a:r>
            <a:r>
              <a:rPr lang="pt-BR" sz="1200" b="1" dirty="0" err="1"/>
              <a:t>Wickham</a:t>
            </a:r>
            <a:r>
              <a:rPr lang="pt-BR" sz="1200" b="1" dirty="0"/>
              <a:t>, </a:t>
            </a:r>
            <a:r>
              <a:rPr lang="pt-BR" sz="1200" b="1" dirty="0" err="1"/>
              <a:t>Hadley</a:t>
            </a:r>
            <a:r>
              <a:rPr lang="pt-BR" sz="1200" b="1" dirty="0"/>
              <a:t>, </a:t>
            </a:r>
            <a:r>
              <a:rPr lang="pt-BR" sz="1200" b="1" dirty="0" err="1"/>
              <a:t>and</a:t>
            </a:r>
            <a:r>
              <a:rPr lang="pt-BR" sz="1200" b="1" dirty="0"/>
              <a:t> Garrett </a:t>
            </a:r>
            <a:r>
              <a:rPr lang="pt-BR" sz="1200" b="1" dirty="0" err="1"/>
              <a:t>Grolemund</a:t>
            </a:r>
            <a:r>
              <a:rPr lang="pt-BR" sz="1200" b="1" dirty="0"/>
              <a:t>.</a:t>
            </a:r>
            <a:r>
              <a:rPr lang="pt-BR" sz="1200" b="1" i="1" dirty="0"/>
              <a:t> </a:t>
            </a:r>
            <a:r>
              <a:rPr lang="pt-BR" sz="1200" i="1" dirty="0"/>
              <a:t>R for data </a:t>
            </a:r>
            <a:r>
              <a:rPr lang="pt-BR" sz="1200" i="1" dirty="0" err="1"/>
              <a:t>science</a:t>
            </a:r>
            <a:r>
              <a:rPr lang="pt-BR" sz="1200" i="1" dirty="0"/>
              <a:t>: </a:t>
            </a:r>
            <a:r>
              <a:rPr lang="pt-BR" sz="1200" i="1" dirty="0" err="1"/>
              <a:t>import</a:t>
            </a:r>
            <a:r>
              <a:rPr lang="pt-BR" sz="1200" i="1" dirty="0"/>
              <a:t>, </a:t>
            </a:r>
            <a:r>
              <a:rPr lang="pt-BR" sz="1200" i="1" dirty="0" err="1"/>
              <a:t>tidy</a:t>
            </a:r>
            <a:r>
              <a:rPr lang="pt-BR" sz="1200" i="1" dirty="0"/>
              <a:t>, </a:t>
            </a:r>
            <a:r>
              <a:rPr lang="pt-BR" sz="1200" i="1" dirty="0" err="1"/>
              <a:t>transform</a:t>
            </a:r>
            <a:r>
              <a:rPr lang="pt-BR" sz="1200" i="1" dirty="0"/>
              <a:t>, visualize, </a:t>
            </a:r>
            <a:r>
              <a:rPr lang="pt-BR" sz="1200" i="1" dirty="0" err="1"/>
              <a:t>and</a:t>
            </a:r>
            <a:r>
              <a:rPr lang="pt-BR" sz="1200" i="1" dirty="0"/>
              <a:t> </a:t>
            </a:r>
            <a:r>
              <a:rPr lang="pt-BR" sz="1200" i="1" dirty="0" err="1"/>
              <a:t>model</a:t>
            </a:r>
            <a:r>
              <a:rPr lang="pt-BR" sz="1200" i="1" dirty="0"/>
              <a:t> data. " </a:t>
            </a:r>
            <a:r>
              <a:rPr lang="pt-BR" sz="1200" i="1" dirty="0" err="1"/>
              <a:t>O'Reilly</a:t>
            </a:r>
            <a:r>
              <a:rPr lang="pt-BR" sz="1200" i="1" dirty="0"/>
              <a:t> Media, Inc.", 2016.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6B0DDE32-0D7A-43C4-81BC-B8E38EA99EE6}"/>
              </a:ext>
            </a:extLst>
          </p:cNvPr>
          <p:cNvSpPr txBox="1"/>
          <p:nvPr/>
        </p:nvSpPr>
        <p:spPr>
          <a:xfrm>
            <a:off x="7948245" y="4411798"/>
            <a:ext cx="3537405" cy="73866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1400" b="1" dirty="0">
                <a:latin typeface="Arial Black" panose="020B0A04020102020204" pitchFamily="34" charset="0"/>
                <a:cs typeface="Arial" panose="020B0604020202020204" pitchFamily="34" charset="0"/>
              </a:rPr>
              <a:t>Mas um “produto de dados” não precisa ser necessariamente um modelo de ML!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99ACDF33-70E4-4F8A-9782-8109965BD7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526" y="6360965"/>
            <a:ext cx="1866900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7201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cademia da Beleza - Saiba mais sobre nós">
            <a:extLst>
              <a:ext uri="{FF2B5EF4-FFF2-40B4-BE49-F238E27FC236}">
                <a16:creationId xmlns:a16="http://schemas.microsoft.com/office/drawing/2014/main" id="{82BA0306-A810-40C2-BF64-FEE1918E6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087" y="6159206"/>
            <a:ext cx="3061387" cy="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95735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... E o processo operacional?</a:t>
            </a:r>
          </a:p>
        </p:txBody>
      </p:sp>
      <p:pic>
        <p:nvPicPr>
          <p:cNvPr id="2050" name="Picture 2" descr="Data transformation with dplyr – Introduction to Open Data Science with R">
            <a:extLst>
              <a:ext uri="{FF2B5EF4-FFF2-40B4-BE49-F238E27FC236}">
                <a16:creationId xmlns:a16="http://schemas.microsoft.com/office/drawing/2014/main" id="{40237278-445A-41D5-A2D3-E80103E3E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669" y="2266582"/>
            <a:ext cx="7063664" cy="2774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Dataviz and the 20th Anniversary of R, an Interview With Hadley Wickham |  by Will Chase | Nightingale | Medium">
            <a:extLst>
              <a:ext uri="{FF2B5EF4-FFF2-40B4-BE49-F238E27FC236}">
                <a16:creationId xmlns:a16="http://schemas.microsoft.com/office/drawing/2014/main" id="{21B07A4F-D309-4B28-9E83-E106BB145F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0967" y="3653684"/>
            <a:ext cx="1941660" cy="1761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0E9381DC-4359-40D0-99C2-AA422DA1D682}"/>
              </a:ext>
            </a:extLst>
          </p:cNvPr>
          <p:cNvSpPr txBox="1"/>
          <p:nvPr/>
        </p:nvSpPr>
        <p:spPr>
          <a:xfrm>
            <a:off x="8023893" y="1711798"/>
            <a:ext cx="387580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"</a:t>
            </a:r>
            <a:r>
              <a:rPr lang="en-US" sz="2400" b="1" i="1" dirty="0"/>
              <a:t>Visualizations surprises you, but do not scale. Model scales but do not surprises you</a:t>
            </a:r>
            <a:r>
              <a:rPr lang="en-US" sz="2400" b="1" dirty="0"/>
              <a:t>" - Wickham, Hadley</a:t>
            </a:r>
            <a:endParaRPr lang="pt-BR" sz="2400" b="1" dirty="0"/>
          </a:p>
        </p:txBody>
      </p:sp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97F4BE6B-2BA7-4192-B20C-DDAEFC6BAD7A}"/>
              </a:ext>
            </a:extLst>
          </p:cNvPr>
          <p:cNvCxnSpPr/>
          <p:nvPr/>
        </p:nvCxnSpPr>
        <p:spPr>
          <a:xfrm>
            <a:off x="6752492" y="4121834"/>
            <a:ext cx="0" cy="56270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ixaDeTexto 4">
            <a:extLst>
              <a:ext uri="{FF2B5EF4-FFF2-40B4-BE49-F238E27FC236}">
                <a16:creationId xmlns:a16="http://schemas.microsoft.com/office/drawing/2014/main" id="{F3F78F5E-3122-4DBD-860C-EE86BA6AD7A2}"/>
              </a:ext>
            </a:extLst>
          </p:cNvPr>
          <p:cNvSpPr txBox="1"/>
          <p:nvPr/>
        </p:nvSpPr>
        <p:spPr>
          <a:xfrm>
            <a:off x="6077243" y="4840730"/>
            <a:ext cx="13504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 err="1"/>
              <a:t>Deploy</a:t>
            </a:r>
            <a:endParaRPr lang="pt-BR" sz="2000" b="1" dirty="0"/>
          </a:p>
        </p:txBody>
      </p:sp>
      <p:pic>
        <p:nvPicPr>
          <p:cNvPr id="3074" name="Picture 2" descr="Docker e Containers. Muitos desenvolvedores sabem o quanto o… | by Marcio H  | Tecnologia e afins | Medium">
            <a:extLst>
              <a:ext uri="{FF2B5EF4-FFF2-40B4-BE49-F238E27FC236}">
                <a16:creationId xmlns:a16="http://schemas.microsoft.com/office/drawing/2014/main" id="{39DBAD90-40A1-42CD-897C-C1D006B7F9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9143" y="5386240"/>
            <a:ext cx="818100" cy="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GitHub - tiangolo/fastapi: FastAPI framework, high performance, easy to  learn, fast to code, ready for production">
            <a:extLst>
              <a:ext uri="{FF2B5EF4-FFF2-40B4-BE49-F238E27FC236}">
                <a16:creationId xmlns:a16="http://schemas.microsoft.com/office/drawing/2014/main" id="{4D2E8354-572A-49E3-B482-90074B2E54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1000" y="6294178"/>
            <a:ext cx="1361870" cy="491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Plumber: Getting R ready for production environments? - Data Scientists">
            <a:extLst>
              <a:ext uri="{FF2B5EF4-FFF2-40B4-BE49-F238E27FC236}">
                <a16:creationId xmlns:a16="http://schemas.microsoft.com/office/drawing/2014/main" id="{C37DDEDB-6704-439E-A8ED-73F728A159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9877" y="5400325"/>
            <a:ext cx="725439" cy="840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Jenkins">
            <a:extLst>
              <a:ext uri="{FF2B5EF4-FFF2-40B4-BE49-F238E27FC236}">
                <a16:creationId xmlns:a16="http://schemas.microsoft.com/office/drawing/2014/main" id="{AE20392E-8840-4575-A582-DB7408081E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1947" y="6332704"/>
            <a:ext cx="1050591" cy="525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Um “Hello World” para o Kubernetes | by Vitor Hugo | Medium">
            <a:extLst>
              <a:ext uri="{FF2B5EF4-FFF2-40B4-BE49-F238E27FC236}">
                <a16:creationId xmlns:a16="http://schemas.microsoft.com/office/drawing/2014/main" id="{76E18BB1-D9F0-415F-A6A8-595E5B7700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0726" y="5518399"/>
            <a:ext cx="809576" cy="701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504B2F32-C3F5-4C34-A9C5-7F7243D5A32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46526" y="6360965"/>
            <a:ext cx="1866900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6216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0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0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0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0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0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0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0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0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0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cademia da Beleza - Saiba mais sobre nós">
            <a:extLst>
              <a:ext uri="{FF2B5EF4-FFF2-40B4-BE49-F238E27FC236}">
                <a16:creationId xmlns:a16="http://schemas.microsoft.com/office/drawing/2014/main" id="{82BA0306-A810-40C2-BF64-FEE1918E6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087" y="6159206"/>
            <a:ext cx="3061387" cy="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90108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Antes de Começar... Quem é esse Renan?</a:t>
            </a: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97C3D062-67B9-4A23-AF69-4E68F68BD549}"/>
              </a:ext>
            </a:extLst>
          </p:cNvPr>
          <p:cNvSpPr txBox="1"/>
          <p:nvPr/>
        </p:nvSpPr>
        <p:spPr>
          <a:xfrm>
            <a:off x="515357" y="1831836"/>
            <a:ext cx="2042971" cy="52322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solidFill>
                  <a:schemeClr val="bg1"/>
                </a:solidFill>
              </a:rPr>
              <a:t>Academia</a:t>
            </a:r>
          </a:p>
        </p:txBody>
      </p:sp>
      <p:pic>
        <p:nvPicPr>
          <p:cNvPr id="34" name="Imagem 33">
            <a:extLst>
              <a:ext uri="{FF2B5EF4-FFF2-40B4-BE49-F238E27FC236}">
                <a16:creationId xmlns:a16="http://schemas.microsoft.com/office/drawing/2014/main" id="{1F4D3716-629E-498C-BAE5-FF67E7AF12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6202" y="1777885"/>
            <a:ext cx="1032220" cy="578043"/>
          </a:xfrm>
          <a:prstGeom prst="rect">
            <a:avLst/>
          </a:prstGeom>
        </p:spPr>
      </p:pic>
      <p:pic>
        <p:nvPicPr>
          <p:cNvPr id="35" name="Imagem 34">
            <a:extLst>
              <a:ext uri="{FF2B5EF4-FFF2-40B4-BE49-F238E27FC236}">
                <a16:creationId xmlns:a16="http://schemas.microsoft.com/office/drawing/2014/main" id="{FFACEF6F-89E4-4596-BA7A-874EC5ABF9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3210" y="1845863"/>
            <a:ext cx="1906593" cy="698913"/>
          </a:xfrm>
          <a:prstGeom prst="rect">
            <a:avLst/>
          </a:prstGeom>
        </p:spPr>
      </p:pic>
      <p:pic>
        <p:nvPicPr>
          <p:cNvPr id="36" name="Imagem 35">
            <a:extLst>
              <a:ext uri="{FF2B5EF4-FFF2-40B4-BE49-F238E27FC236}">
                <a16:creationId xmlns:a16="http://schemas.microsoft.com/office/drawing/2014/main" id="{BAFFDC9F-4DF8-4E02-9A07-DD52BCDC92F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7383" y="1777885"/>
            <a:ext cx="1476519" cy="607482"/>
          </a:xfrm>
          <a:prstGeom prst="rect">
            <a:avLst/>
          </a:prstGeom>
        </p:spPr>
      </p:pic>
      <p:pic>
        <p:nvPicPr>
          <p:cNvPr id="37" name="Imagem 36">
            <a:extLst>
              <a:ext uri="{FF2B5EF4-FFF2-40B4-BE49-F238E27FC236}">
                <a16:creationId xmlns:a16="http://schemas.microsoft.com/office/drawing/2014/main" id="{2444205B-F8A0-4C2A-90F4-083E9DBF538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0740" y="1805430"/>
            <a:ext cx="2446555" cy="522951"/>
          </a:xfrm>
          <a:prstGeom prst="rect">
            <a:avLst/>
          </a:prstGeom>
        </p:spPr>
      </p:pic>
      <p:sp>
        <p:nvSpPr>
          <p:cNvPr id="38" name="CaixaDeTexto 37">
            <a:extLst>
              <a:ext uri="{FF2B5EF4-FFF2-40B4-BE49-F238E27FC236}">
                <a16:creationId xmlns:a16="http://schemas.microsoft.com/office/drawing/2014/main" id="{60149CC1-ED50-4B19-BE42-2A1982694337}"/>
              </a:ext>
            </a:extLst>
          </p:cNvPr>
          <p:cNvSpPr txBox="1"/>
          <p:nvPr/>
        </p:nvSpPr>
        <p:spPr>
          <a:xfrm>
            <a:off x="515356" y="3184445"/>
            <a:ext cx="2042971" cy="52322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solidFill>
                  <a:schemeClr val="bg1"/>
                </a:solidFill>
              </a:rPr>
              <a:t>Experiências</a:t>
            </a:r>
          </a:p>
        </p:txBody>
      </p:sp>
      <p:pic>
        <p:nvPicPr>
          <p:cNvPr id="39" name="Imagem 38">
            <a:extLst>
              <a:ext uri="{FF2B5EF4-FFF2-40B4-BE49-F238E27FC236}">
                <a16:creationId xmlns:a16="http://schemas.microsoft.com/office/drawing/2014/main" id="{E418FD71-7BCC-4E3C-A121-B123AB940EF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1157" y="2840257"/>
            <a:ext cx="1167766" cy="1167766"/>
          </a:xfrm>
          <a:prstGeom prst="rect">
            <a:avLst/>
          </a:prstGeom>
        </p:spPr>
      </p:pic>
      <p:pic>
        <p:nvPicPr>
          <p:cNvPr id="40" name="Imagem 39">
            <a:extLst>
              <a:ext uri="{FF2B5EF4-FFF2-40B4-BE49-F238E27FC236}">
                <a16:creationId xmlns:a16="http://schemas.microsoft.com/office/drawing/2014/main" id="{FD3EF64F-F1E0-4858-A27C-18FAB76F245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5816" y="3224080"/>
            <a:ext cx="1803987" cy="443950"/>
          </a:xfrm>
          <a:prstGeom prst="rect">
            <a:avLst/>
          </a:prstGeom>
        </p:spPr>
      </p:pic>
      <p:sp>
        <p:nvSpPr>
          <p:cNvPr id="41" name="CaixaDeTexto 40">
            <a:extLst>
              <a:ext uri="{FF2B5EF4-FFF2-40B4-BE49-F238E27FC236}">
                <a16:creationId xmlns:a16="http://schemas.microsoft.com/office/drawing/2014/main" id="{83101072-69E4-43F0-941D-5615AF15B9D4}"/>
              </a:ext>
            </a:extLst>
          </p:cNvPr>
          <p:cNvSpPr txBox="1"/>
          <p:nvPr/>
        </p:nvSpPr>
        <p:spPr>
          <a:xfrm>
            <a:off x="515356" y="4670478"/>
            <a:ext cx="2042971" cy="52322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solidFill>
                  <a:schemeClr val="bg1"/>
                </a:solidFill>
              </a:rPr>
              <a:t>Interesses</a:t>
            </a:r>
          </a:p>
        </p:txBody>
      </p:sp>
      <p:pic>
        <p:nvPicPr>
          <p:cNvPr id="42" name="Imagem 41">
            <a:extLst>
              <a:ext uri="{FF2B5EF4-FFF2-40B4-BE49-F238E27FC236}">
                <a16:creationId xmlns:a16="http://schemas.microsoft.com/office/drawing/2014/main" id="{1658CDA3-51AA-41F2-B9D2-4CC176AD157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7383" y="3118203"/>
            <a:ext cx="1803988" cy="659959"/>
          </a:xfrm>
          <a:prstGeom prst="rect">
            <a:avLst/>
          </a:prstGeom>
        </p:spPr>
      </p:pic>
      <p:pic>
        <p:nvPicPr>
          <p:cNvPr id="43" name="Imagem 42">
            <a:extLst>
              <a:ext uri="{FF2B5EF4-FFF2-40B4-BE49-F238E27FC236}">
                <a16:creationId xmlns:a16="http://schemas.microsoft.com/office/drawing/2014/main" id="{279D6C0D-B303-4350-8747-22113F27007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7396" y="4608660"/>
            <a:ext cx="1842052" cy="646855"/>
          </a:xfrm>
          <a:prstGeom prst="rect">
            <a:avLst/>
          </a:prstGeom>
        </p:spPr>
      </p:pic>
      <p:pic>
        <p:nvPicPr>
          <p:cNvPr id="44" name="Imagem 43">
            <a:extLst>
              <a:ext uri="{FF2B5EF4-FFF2-40B4-BE49-F238E27FC236}">
                <a16:creationId xmlns:a16="http://schemas.microsoft.com/office/drawing/2014/main" id="{EAD7784E-5CE5-450A-97DF-166D2693966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9222" y="4401642"/>
            <a:ext cx="2238161" cy="1076749"/>
          </a:xfrm>
          <a:prstGeom prst="rect">
            <a:avLst/>
          </a:prstGeom>
        </p:spPr>
      </p:pic>
      <p:pic>
        <p:nvPicPr>
          <p:cNvPr id="45" name="Imagem 44">
            <a:extLst>
              <a:ext uri="{FF2B5EF4-FFF2-40B4-BE49-F238E27FC236}">
                <a16:creationId xmlns:a16="http://schemas.microsoft.com/office/drawing/2014/main" id="{77C0AC90-C6FB-4D56-838F-194ADB2A89F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9919" y="4401642"/>
            <a:ext cx="1955968" cy="1095342"/>
          </a:xfrm>
          <a:prstGeom prst="rect">
            <a:avLst/>
          </a:prstGeom>
        </p:spPr>
      </p:pic>
      <p:sp>
        <p:nvSpPr>
          <p:cNvPr id="47" name="CaixaDeTexto 46">
            <a:extLst>
              <a:ext uri="{FF2B5EF4-FFF2-40B4-BE49-F238E27FC236}">
                <a16:creationId xmlns:a16="http://schemas.microsoft.com/office/drawing/2014/main" id="{44C29781-8F69-4D29-A768-387483B5C7DB}"/>
              </a:ext>
            </a:extLst>
          </p:cNvPr>
          <p:cNvSpPr txBox="1"/>
          <p:nvPr/>
        </p:nvSpPr>
        <p:spPr>
          <a:xfrm>
            <a:off x="2944527" y="2438357"/>
            <a:ext cx="921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B.S.</a:t>
            </a:r>
          </a:p>
        </p:txBody>
      </p:sp>
      <p:sp>
        <p:nvSpPr>
          <p:cNvPr id="48" name="CaixaDeTexto 47">
            <a:extLst>
              <a:ext uri="{FF2B5EF4-FFF2-40B4-BE49-F238E27FC236}">
                <a16:creationId xmlns:a16="http://schemas.microsoft.com/office/drawing/2014/main" id="{8281A6E5-F05A-40CA-AA6C-20EA1141607E}"/>
              </a:ext>
            </a:extLst>
          </p:cNvPr>
          <p:cNvSpPr txBox="1"/>
          <p:nvPr/>
        </p:nvSpPr>
        <p:spPr>
          <a:xfrm>
            <a:off x="5042759" y="2486961"/>
            <a:ext cx="921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M.S.</a:t>
            </a:r>
          </a:p>
        </p:txBody>
      </p:sp>
      <p:sp>
        <p:nvSpPr>
          <p:cNvPr id="49" name="CaixaDeTexto 48">
            <a:extLst>
              <a:ext uri="{FF2B5EF4-FFF2-40B4-BE49-F238E27FC236}">
                <a16:creationId xmlns:a16="http://schemas.microsoft.com/office/drawing/2014/main" id="{A1D48BBE-ADBE-4198-9CC7-EA6E21019B9A}"/>
              </a:ext>
            </a:extLst>
          </p:cNvPr>
          <p:cNvSpPr txBox="1"/>
          <p:nvPr/>
        </p:nvSpPr>
        <p:spPr>
          <a:xfrm>
            <a:off x="7433659" y="2442365"/>
            <a:ext cx="921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Ph.D.</a:t>
            </a:r>
          </a:p>
        </p:txBody>
      </p:sp>
      <p:sp>
        <p:nvSpPr>
          <p:cNvPr id="50" name="CaixaDeTexto 49">
            <a:extLst>
              <a:ext uri="{FF2B5EF4-FFF2-40B4-BE49-F238E27FC236}">
                <a16:creationId xmlns:a16="http://schemas.microsoft.com/office/drawing/2014/main" id="{6EABF6D1-CFB3-4763-88AB-89443A3B102D}"/>
              </a:ext>
            </a:extLst>
          </p:cNvPr>
          <p:cNvSpPr txBox="1"/>
          <p:nvPr/>
        </p:nvSpPr>
        <p:spPr>
          <a:xfrm>
            <a:off x="9453351" y="2437964"/>
            <a:ext cx="2086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Pós-Doutorado</a:t>
            </a:r>
          </a:p>
        </p:txBody>
      </p:sp>
      <p:pic>
        <p:nvPicPr>
          <p:cNvPr id="51" name="Picture 2" descr="Projeto Jupyter – Wikipédia, a enciclopédia livre">
            <a:extLst>
              <a:ext uri="{FF2B5EF4-FFF2-40B4-BE49-F238E27FC236}">
                <a16:creationId xmlns:a16="http://schemas.microsoft.com/office/drawing/2014/main" id="{24BDDC44-0F11-4C0F-965F-70B17E3E78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9377" y="4341914"/>
            <a:ext cx="1055911" cy="1223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B47C0F7F-1081-47A6-92C7-B7E36EAA6B7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46526" y="6360965"/>
            <a:ext cx="1866900" cy="295275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2704BE38-853B-43E2-A79E-2FC32D0F9D79}"/>
              </a:ext>
            </a:extLst>
          </p:cNvPr>
          <p:cNvSpPr txBox="1"/>
          <p:nvPr/>
        </p:nvSpPr>
        <p:spPr>
          <a:xfrm>
            <a:off x="3380250" y="6360965"/>
            <a:ext cx="4445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Website: renanxcortes.github.io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16312CD-DAF6-49B2-B789-EDE9CCAED4A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263453" y="3118203"/>
            <a:ext cx="2628900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4648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8" grpId="0" animBg="1"/>
      <p:bldP spid="41" grpId="0" animBg="1"/>
      <p:bldP spid="47" grpId="0"/>
      <p:bldP spid="48" grpId="0"/>
      <p:bldP spid="49" grpId="0"/>
      <p:bldP spid="5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cademia da Beleza - Saiba mais sobre nós">
            <a:extLst>
              <a:ext uri="{FF2B5EF4-FFF2-40B4-BE49-F238E27FC236}">
                <a16:creationId xmlns:a16="http://schemas.microsoft.com/office/drawing/2014/main" id="{82BA0306-A810-40C2-BF64-FEE1918E6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087" y="6159206"/>
            <a:ext cx="3061387" cy="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235667"/>
            <a:ext cx="104879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Alguns Casos de Uso: Redes de Relacionamento de Fraudes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710E6533-0993-4E3D-B3EB-9EF7293837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8790" y="1605569"/>
            <a:ext cx="4135902" cy="4130068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3E4D93C3-414E-4A82-AEBF-346E48ADE25F}"/>
              </a:ext>
            </a:extLst>
          </p:cNvPr>
          <p:cNvSpPr txBox="1"/>
          <p:nvPr/>
        </p:nvSpPr>
        <p:spPr>
          <a:xfrm>
            <a:off x="648751" y="1775982"/>
            <a:ext cx="5920861" cy="37892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Motivação: identificar padrões de transferências entre pessoas/organizações.</a:t>
            </a:r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endParaRPr lang="pt-BR" sz="2000" b="1" dirty="0"/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Solução: Ferramenta de Exploração Rápida das redes.</a:t>
            </a:r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endParaRPr lang="pt-BR" sz="2000" b="1" dirty="0"/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Desafios: conexão de múltiplas tabelas de um Data Lake e volumetria alta de transações.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FA421E3B-FF4C-4862-A915-405A8E753E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526" y="6360965"/>
            <a:ext cx="1866900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5810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cademia da Beleza - Saiba mais sobre nós">
            <a:extLst>
              <a:ext uri="{FF2B5EF4-FFF2-40B4-BE49-F238E27FC236}">
                <a16:creationId xmlns:a16="http://schemas.microsoft.com/office/drawing/2014/main" id="{82BA0306-A810-40C2-BF64-FEE1918E6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087" y="6159206"/>
            <a:ext cx="3061387" cy="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104879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Alguns Casos de Uso: Modelo de Cobrança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3E4D93C3-414E-4A82-AEBF-346E48ADE25F}"/>
              </a:ext>
            </a:extLst>
          </p:cNvPr>
          <p:cNvSpPr txBox="1"/>
          <p:nvPr/>
        </p:nvSpPr>
        <p:spPr>
          <a:xfrm>
            <a:off x="359916" y="1661693"/>
            <a:ext cx="6167493" cy="42509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Motivação: identificar clientes mais propensos a negociar e pagar dívidas.</a:t>
            </a:r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endParaRPr lang="pt-BR" sz="2000" b="1" dirty="0"/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Solução: modelo de </a:t>
            </a:r>
            <a:r>
              <a:rPr lang="pt-BR" sz="2000" b="1" dirty="0" err="1"/>
              <a:t>Machine</a:t>
            </a:r>
            <a:r>
              <a:rPr lang="pt-BR" sz="2000" b="1" dirty="0"/>
              <a:t> Learning que prevê a probabilidade de um cliente pagar.</a:t>
            </a:r>
          </a:p>
          <a:p>
            <a:pPr lvl="1">
              <a:lnSpc>
                <a:spcPct val="150000"/>
              </a:lnSpc>
              <a:spcAft>
                <a:spcPts val="110"/>
              </a:spcAft>
            </a:pPr>
            <a:endParaRPr lang="pt-BR" sz="2000" b="1" dirty="0"/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Desafios: conexão de múltiplas tabelas e tratamento de datas de passado e futuro para evitar “</a:t>
            </a:r>
            <a:r>
              <a:rPr lang="pt-BR" sz="2000" b="1" i="1" dirty="0"/>
              <a:t>data </a:t>
            </a:r>
            <a:r>
              <a:rPr lang="pt-BR" sz="2000" b="1" i="1" dirty="0" err="1"/>
              <a:t>leakage</a:t>
            </a:r>
            <a:r>
              <a:rPr lang="pt-BR" sz="2000" b="1" dirty="0"/>
              <a:t>”.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09A15C04-0E75-40BB-B601-8335FAB47E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4273" y="1838657"/>
            <a:ext cx="4464751" cy="389698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7D534B65-7B4D-46EC-88B0-1A27A046F8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526" y="6360965"/>
            <a:ext cx="1866900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3998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cademia da Beleza - Saiba mais sobre nós">
            <a:extLst>
              <a:ext uri="{FF2B5EF4-FFF2-40B4-BE49-F238E27FC236}">
                <a16:creationId xmlns:a16="http://schemas.microsoft.com/office/drawing/2014/main" id="{82BA0306-A810-40C2-BF64-FEE1918E6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087" y="6159206"/>
            <a:ext cx="3061387" cy="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104879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Alguns Casos de Uso: Mapas de Expansão e Clusters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3E4D93C3-414E-4A82-AEBF-346E48ADE25F}"/>
              </a:ext>
            </a:extLst>
          </p:cNvPr>
          <p:cNvSpPr txBox="1"/>
          <p:nvPr/>
        </p:nvSpPr>
        <p:spPr>
          <a:xfrm>
            <a:off x="458390" y="1638914"/>
            <a:ext cx="6167493" cy="37892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Motivação: auxiliar o processo de expansão de lojas e qualificação de divulgações.</a:t>
            </a:r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endParaRPr lang="pt-BR" sz="2000" b="1" dirty="0"/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Solução: ferramenta que plota informações </a:t>
            </a:r>
            <a:r>
              <a:rPr lang="pt-BR" sz="2000" b="1" dirty="0" err="1"/>
              <a:t>geolocalizadas</a:t>
            </a:r>
            <a:r>
              <a:rPr lang="pt-BR" sz="2000" b="1" dirty="0"/>
              <a:t> junto com clusters regionais.</a:t>
            </a:r>
          </a:p>
          <a:p>
            <a:pPr lvl="1">
              <a:lnSpc>
                <a:spcPct val="150000"/>
              </a:lnSpc>
              <a:spcAft>
                <a:spcPts val="110"/>
              </a:spcAft>
            </a:pPr>
            <a:endParaRPr lang="pt-BR" sz="2000" b="1" dirty="0"/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Desafios: harmonização de dados do IBGE com arquivos espaciais (</a:t>
            </a:r>
            <a:r>
              <a:rPr lang="pt-BR" sz="2000" b="1" i="1" dirty="0" err="1"/>
              <a:t>shapefiles</a:t>
            </a:r>
            <a:r>
              <a:rPr lang="pt-BR" sz="2000" b="1" dirty="0"/>
              <a:t>).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CDB6D811-725E-408A-AD72-F0181B3E5D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8738" y="1215890"/>
            <a:ext cx="4574872" cy="2548478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5FD4723A-EDFC-4DBC-80C6-D721341B3FC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3586"/>
          <a:stretch/>
        </p:blipFill>
        <p:spPr>
          <a:xfrm>
            <a:off x="6736165" y="4009586"/>
            <a:ext cx="5209309" cy="1954110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FC00839E-ECAB-4F60-A40B-17D37CDEEB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6526" y="6360965"/>
            <a:ext cx="1866900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8956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cademia da Beleza - Saiba mais sobre nós">
            <a:extLst>
              <a:ext uri="{FF2B5EF4-FFF2-40B4-BE49-F238E27FC236}">
                <a16:creationId xmlns:a16="http://schemas.microsoft.com/office/drawing/2014/main" id="{82BA0306-A810-40C2-BF64-FEE1918E6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087" y="6159206"/>
            <a:ext cx="3061387" cy="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104879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Alguns Casos de Uso: Harmonização/Interpolação Espacial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3E4D93C3-414E-4A82-AEBF-346E48ADE25F}"/>
              </a:ext>
            </a:extLst>
          </p:cNvPr>
          <p:cNvSpPr txBox="1"/>
          <p:nvPr/>
        </p:nvSpPr>
        <p:spPr>
          <a:xfrm>
            <a:off x="308333" y="1070463"/>
            <a:ext cx="10106447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400" b="1" dirty="0"/>
              <a:t>Motivação: limites não-harmonizados entre diferentes anos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158FDE93-2E33-4061-B8AF-185626A46B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6574" y="1759326"/>
            <a:ext cx="5458851" cy="4282375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DBA9AAF3-030A-408B-8850-E23CA4276494}"/>
              </a:ext>
            </a:extLst>
          </p:cNvPr>
          <p:cNvSpPr txBox="1"/>
          <p:nvPr/>
        </p:nvSpPr>
        <p:spPr>
          <a:xfrm>
            <a:off x="2048614" y="6286435"/>
            <a:ext cx="662588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b="1" dirty="0"/>
              <a:t>Fonte: </a:t>
            </a:r>
            <a:r>
              <a:rPr lang="en-US" sz="1100" i="1" dirty="0"/>
              <a:t>"Areal interpolation of population counts using pre-classified land cover data." Population Research and Policy Review 26.5-6 (2007): 619-633.</a:t>
            </a:r>
            <a:endParaRPr lang="pt-BR" sz="1100" i="1" dirty="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93DFF1B5-A096-4F7D-A730-D6FA9FB70E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526" y="6360965"/>
            <a:ext cx="1866900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2284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cademia da Beleza - Saiba mais sobre nós">
            <a:extLst>
              <a:ext uri="{FF2B5EF4-FFF2-40B4-BE49-F238E27FC236}">
                <a16:creationId xmlns:a16="http://schemas.microsoft.com/office/drawing/2014/main" id="{82BA0306-A810-40C2-BF64-FEE1918E6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087" y="6159206"/>
            <a:ext cx="3061387" cy="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104879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Alguns Casos de Uso: Harmonização/Interpolação Espacial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3E4D93C3-414E-4A82-AEBF-346E48ADE25F}"/>
              </a:ext>
            </a:extLst>
          </p:cNvPr>
          <p:cNvSpPr txBox="1"/>
          <p:nvPr/>
        </p:nvSpPr>
        <p:spPr>
          <a:xfrm>
            <a:off x="5976764" y="2039157"/>
            <a:ext cx="4235532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 algn="ctr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400" b="1" dirty="0"/>
              <a:t>Possível Solução: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158FDE93-2E33-4061-B8AF-185626A46B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171" y="2319439"/>
            <a:ext cx="3639168" cy="2854865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87FE27FA-FBF4-4D2F-9E97-790917B9A5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6274" y="2992096"/>
            <a:ext cx="7395726" cy="1509553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4798E95-5588-4092-8FD1-1584BC0217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6526" y="6360965"/>
            <a:ext cx="1866900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1240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104879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Alguns Casos de Uso: Harmonização/Interpolação Espacial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3E4D93C3-414E-4A82-AEBF-346E48ADE25F}"/>
              </a:ext>
            </a:extLst>
          </p:cNvPr>
          <p:cNvSpPr txBox="1"/>
          <p:nvPr/>
        </p:nvSpPr>
        <p:spPr>
          <a:xfrm>
            <a:off x="3914351" y="1027804"/>
            <a:ext cx="4235532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>
              <a:lnSpc>
                <a:spcPct val="150000"/>
              </a:lnSpc>
              <a:spcAft>
                <a:spcPts val="110"/>
              </a:spcAft>
            </a:pPr>
            <a:r>
              <a:rPr lang="pt-BR" sz="2400" b="1" dirty="0"/>
              <a:t>Limitação: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1925F5F-632B-497E-80A6-94FD14DB19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9400" y="1646782"/>
            <a:ext cx="6553200" cy="481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6414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104879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Alguns Casos de Uso: Harmonização/Interpolação Espacial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3E4D93C3-414E-4A82-AEBF-346E48ADE25F}"/>
              </a:ext>
            </a:extLst>
          </p:cNvPr>
          <p:cNvSpPr txBox="1"/>
          <p:nvPr/>
        </p:nvSpPr>
        <p:spPr>
          <a:xfrm>
            <a:off x="3914351" y="1027804"/>
            <a:ext cx="4235532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>
              <a:lnSpc>
                <a:spcPct val="150000"/>
              </a:lnSpc>
              <a:spcAft>
                <a:spcPts val="110"/>
              </a:spcAft>
            </a:pPr>
            <a:r>
              <a:rPr lang="pt-BR" sz="2400" b="1" dirty="0"/>
              <a:t>Limitação: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C91CA506-E5E6-41B6-A3EE-C76FCD9AB3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5112" y="1674008"/>
            <a:ext cx="6581775" cy="483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1642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104879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Alguns Casos de Uso: Harmonização/Interpolação Espacial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3E4D93C3-414E-4A82-AEBF-346E48ADE25F}"/>
              </a:ext>
            </a:extLst>
          </p:cNvPr>
          <p:cNvSpPr txBox="1"/>
          <p:nvPr/>
        </p:nvSpPr>
        <p:spPr>
          <a:xfrm>
            <a:off x="3914351" y="1027804"/>
            <a:ext cx="4235532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>
              <a:lnSpc>
                <a:spcPct val="150000"/>
              </a:lnSpc>
              <a:spcAft>
                <a:spcPts val="110"/>
              </a:spcAft>
            </a:pPr>
            <a:r>
              <a:rPr lang="pt-BR" sz="2400" b="1" dirty="0"/>
              <a:t>Limitação: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D0ABE993-45EA-487D-8DC6-E713B62B34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0585" y="1616876"/>
            <a:ext cx="8734425" cy="509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7450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104879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Alguns Casos de Uso: Harmonização/Interpolação Espacial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3E4D93C3-414E-4A82-AEBF-346E48ADE25F}"/>
              </a:ext>
            </a:extLst>
          </p:cNvPr>
          <p:cNvSpPr txBox="1"/>
          <p:nvPr/>
        </p:nvSpPr>
        <p:spPr>
          <a:xfrm>
            <a:off x="-369663" y="2624325"/>
            <a:ext cx="3991693" cy="1904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>
              <a:lnSpc>
                <a:spcPct val="150000"/>
              </a:lnSpc>
              <a:spcAft>
                <a:spcPts val="110"/>
              </a:spcAft>
            </a:pPr>
            <a:r>
              <a:rPr lang="pt-BR" sz="2000" b="1" dirty="0"/>
              <a:t>Solução:</a:t>
            </a:r>
          </a:p>
          <a:p>
            <a:pPr lvl="1" algn="ctr">
              <a:lnSpc>
                <a:spcPct val="150000"/>
              </a:lnSpc>
              <a:spcAft>
                <a:spcPts val="110"/>
              </a:spcAft>
            </a:pPr>
            <a:r>
              <a:rPr lang="pt-BR" sz="2000" b="1" dirty="0"/>
              <a:t>Incorporar imagens de satélite na modelagem e disponibilizar uma ferramenta open-</a:t>
            </a:r>
            <a:r>
              <a:rPr lang="pt-BR" sz="2000" b="1" dirty="0" err="1"/>
              <a:t>source</a:t>
            </a:r>
            <a:r>
              <a:rPr lang="pt-BR" sz="2000" b="1" dirty="0"/>
              <a:t>.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CB13E4B9-5088-477C-B529-0E70DDB9FA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433" y="1265434"/>
            <a:ext cx="8258624" cy="4621895"/>
          </a:xfrm>
          <a:prstGeom prst="rect">
            <a:avLst/>
          </a:prstGeom>
        </p:spPr>
      </p:pic>
      <p:pic>
        <p:nvPicPr>
          <p:cNvPr id="9" name="Picture 2" descr="Academia da Beleza - Saiba mais sobre nós">
            <a:extLst>
              <a:ext uri="{FF2B5EF4-FFF2-40B4-BE49-F238E27FC236}">
                <a16:creationId xmlns:a16="http://schemas.microsoft.com/office/drawing/2014/main" id="{A6AAD8B5-3C20-4D4D-AFE3-7730009069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087" y="6159206"/>
            <a:ext cx="3061387" cy="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490DEDDD-0C1D-4ED6-A56C-13F53DC1FBAB}"/>
              </a:ext>
            </a:extLst>
          </p:cNvPr>
          <p:cNvSpPr txBox="1"/>
          <p:nvPr/>
        </p:nvSpPr>
        <p:spPr>
          <a:xfrm>
            <a:off x="3622030" y="6279031"/>
            <a:ext cx="4304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Fonte: </a:t>
            </a:r>
            <a:r>
              <a:rPr lang="pt-BR" i="1" dirty="0"/>
              <a:t>https://github.com/pysal/tobler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1B62E1F4-C52B-4B4F-BE1E-81C3D17ACB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526" y="6360965"/>
            <a:ext cx="1866900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6214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cademia da Beleza - Saiba mais sobre nós">
            <a:extLst>
              <a:ext uri="{FF2B5EF4-FFF2-40B4-BE49-F238E27FC236}">
                <a16:creationId xmlns:a16="http://schemas.microsoft.com/office/drawing/2014/main" id="{82BA0306-A810-40C2-BF64-FEE1918E6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087" y="6159206"/>
            <a:ext cx="3061387" cy="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104879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Aprendizado Supervisionado e Não-Supervisionado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97837AD-FB2B-40F7-BDF9-C40F2C2C10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8472" y="1294170"/>
            <a:ext cx="7335056" cy="4269659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70817A71-5915-409A-BB7D-99DA09AC7A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526" y="6360965"/>
            <a:ext cx="1866900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5791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cademia da Beleza - Saiba mais sobre nós">
            <a:extLst>
              <a:ext uri="{FF2B5EF4-FFF2-40B4-BE49-F238E27FC236}">
                <a16:creationId xmlns:a16="http://schemas.microsoft.com/office/drawing/2014/main" id="{82BA0306-A810-40C2-BF64-FEE1918E6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087" y="6159206"/>
            <a:ext cx="3061387" cy="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49921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Cronograma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427DBFEB-81BF-4CC3-A411-FBF43D295C56}"/>
              </a:ext>
            </a:extLst>
          </p:cNvPr>
          <p:cNvSpPr txBox="1"/>
          <p:nvPr/>
        </p:nvSpPr>
        <p:spPr>
          <a:xfrm>
            <a:off x="940904" y="1007238"/>
            <a:ext cx="10310191" cy="58923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Fundamentos de Ciência de Dados</a:t>
            </a:r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Contexto Histórico</a:t>
            </a:r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Características e Principais Ferramentas de um Cientista de Dados</a:t>
            </a:r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Data vs. Big Data</a:t>
            </a:r>
          </a:p>
          <a:p>
            <a:pPr>
              <a:spcAft>
                <a:spcPts val="110"/>
              </a:spcAft>
            </a:pPr>
            <a:endParaRPr lang="pt-BR" sz="2000" b="1" dirty="0"/>
          </a:p>
          <a:p>
            <a:pPr marL="285750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Principais Conceitos</a:t>
            </a:r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Os processos de Ciência de Dados</a:t>
            </a:r>
          </a:p>
          <a:p>
            <a:pPr marL="1200150" lvl="2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Processo de Negócio</a:t>
            </a:r>
          </a:p>
          <a:p>
            <a:pPr marL="1200150" lvl="2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Processo Operacional (</a:t>
            </a:r>
            <a:r>
              <a:rPr lang="pt-BR" sz="2000" b="1" i="1" dirty="0"/>
              <a:t>qual o fluxo operacional de um Data </a:t>
            </a:r>
            <a:r>
              <a:rPr lang="pt-BR" sz="2000" b="1" i="1" dirty="0" err="1"/>
              <a:t>Scientist</a:t>
            </a:r>
            <a:r>
              <a:rPr lang="pt-BR" sz="2000" b="1" i="1" dirty="0"/>
              <a:t>?</a:t>
            </a:r>
            <a:r>
              <a:rPr lang="pt-BR" sz="2000" b="1" dirty="0"/>
              <a:t>)</a:t>
            </a:r>
          </a:p>
          <a:p>
            <a:pPr>
              <a:spcAft>
                <a:spcPts val="110"/>
              </a:spcAft>
            </a:pPr>
            <a:endParaRPr lang="pt-BR" sz="2000" b="1" dirty="0"/>
          </a:p>
          <a:p>
            <a:pPr marL="285750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Alguns Casos de Uso</a:t>
            </a:r>
          </a:p>
          <a:p>
            <a:pPr marL="1200150" lvl="2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endParaRPr lang="pt-BR" sz="2000" b="1" dirty="0"/>
          </a:p>
          <a:p>
            <a:pPr marL="1200150" lvl="2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endParaRPr lang="pt-BR" sz="2000" b="1" dirty="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72B92017-2CF2-4AC7-9666-02A28418BB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526" y="6360965"/>
            <a:ext cx="1866900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7191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cademia da Beleza - Saiba mais sobre nós">
            <a:extLst>
              <a:ext uri="{FF2B5EF4-FFF2-40B4-BE49-F238E27FC236}">
                <a16:creationId xmlns:a16="http://schemas.microsoft.com/office/drawing/2014/main" id="{82BA0306-A810-40C2-BF64-FEE1918E6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087" y="6159206"/>
            <a:ext cx="3061387" cy="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95735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Alguns dos Principais algoritmos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91B1119F-BC8E-4033-A839-BD74C7342B2B}"/>
              </a:ext>
            </a:extLst>
          </p:cNvPr>
          <p:cNvSpPr txBox="1"/>
          <p:nvPr/>
        </p:nvSpPr>
        <p:spPr>
          <a:xfrm>
            <a:off x="1446678" y="1154334"/>
            <a:ext cx="27150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/>
              <a:t>Supervisionado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F94E15C2-3156-434F-B826-8465262701EC}"/>
              </a:ext>
            </a:extLst>
          </p:cNvPr>
          <p:cNvSpPr txBox="1"/>
          <p:nvPr/>
        </p:nvSpPr>
        <p:spPr>
          <a:xfrm>
            <a:off x="7469950" y="1155117"/>
            <a:ext cx="35800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/>
              <a:t>Não-Supervisionado</a:t>
            </a:r>
          </a:p>
        </p:txBody>
      </p: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5A081CA6-ADA4-456D-AF0C-D8FB9EFFE16D}"/>
              </a:ext>
            </a:extLst>
          </p:cNvPr>
          <p:cNvCxnSpPr>
            <a:cxnSpLocks/>
          </p:cNvCxnSpPr>
          <p:nvPr/>
        </p:nvCxnSpPr>
        <p:spPr>
          <a:xfrm flipV="1">
            <a:off x="6115844" y="1337214"/>
            <a:ext cx="0" cy="5380107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31B41589-290B-4E2B-8FDF-4B56F58365D3}"/>
              </a:ext>
            </a:extLst>
          </p:cNvPr>
          <p:cNvSpPr txBox="1"/>
          <p:nvPr/>
        </p:nvSpPr>
        <p:spPr>
          <a:xfrm>
            <a:off x="843340" y="2171118"/>
            <a:ext cx="4812782" cy="37122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Classificação</a:t>
            </a:r>
          </a:p>
          <a:p>
            <a:pPr marL="742950" lvl="1" indent="-285750"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Regressão Logística</a:t>
            </a:r>
          </a:p>
          <a:p>
            <a:pPr marL="742950" lvl="1" indent="-285750"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 err="1"/>
              <a:t>Support</a:t>
            </a:r>
            <a:r>
              <a:rPr lang="pt-BR" sz="2000" b="1" dirty="0"/>
              <a:t> Vector </a:t>
            </a:r>
            <a:r>
              <a:rPr lang="pt-BR" sz="2000" b="1" dirty="0" err="1"/>
              <a:t>Machines</a:t>
            </a:r>
            <a:endParaRPr lang="pt-BR" sz="2000" b="1" dirty="0"/>
          </a:p>
          <a:p>
            <a:pPr marL="742950" lvl="1" indent="-285750">
              <a:spcAft>
                <a:spcPts val="110"/>
              </a:spcAft>
              <a:buFont typeface="Wingdings" panose="05000000000000000000" pitchFamily="2" charset="2"/>
              <a:buChar char="Ø"/>
            </a:pPr>
            <a:endParaRPr lang="pt-BR" sz="2000" b="1" dirty="0"/>
          </a:p>
          <a:p>
            <a:pPr marL="285750" indent="-285750"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Regressão</a:t>
            </a:r>
          </a:p>
          <a:p>
            <a:pPr marL="742950" lvl="1" indent="-285750"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Regressão Linear</a:t>
            </a:r>
          </a:p>
          <a:p>
            <a:pPr marL="742950" lvl="1" indent="-285750"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Regressão </a:t>
            </a:r>
            <a:r>
              <a:rPr lang="pt-BR" sz="2000" b="1" dirty="0" err="1"/>
              <a:t>Ridge</a:t>
            </a:r>
            <a:r>
              <a:rPr lang="pt-BR" sz="2000" b="1" dirty="0"/>
              <a:t>/Lasso</a:t>
            </a:r>
          </a:p>
          <a:p>
            <a:pPr lvl="1">
              <a:spcAft>
                <a:spcPts val="110"/>
              </a:spcAft>
            </a:pPr>
            <a:endParaRPr lang="pt-BR" sz="2000" b="1" dirty="0"/>
          </a:p>
          <a:p>
            <a:pPr marL="285750" indent="-285750"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Modelos Baseados em Árvore</a:t>
            </a:r>
          </a:p>
          <a:p>
            <a:pPr marL="285750" indent="-285750"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i="1" dirty="0"/>
              <a:t>K- </a:t>
            </a:r>
            <a:r>
              <a:rPr lang="pt-BR" sz="2000" b="1" i="1" dirty="0" err="1"/>
              <a:t>Nearest</a:t>
            </a:r>
            <a:r>
              <a:rPr lang="pt-BR" sz="2000" b="1" i="1" dirty="0"/>
              <a:t> </a:t>
            </a:r>
            <a:r>
              <a:rPr lang="pt-BR" sz="2000" b="1" i="1" dirty="0" err="1"/>
              <a:t>Neighbors</a:t>
            </a:r>
            <a:endParaRPr lang="pt-BR" sz="2000" b="1" i="1" dirty="0"/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endParaRPr lang="pt-BR" sz="2000" b="1" dirty="0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9E77CF2B-58FC-44FC-907B-3AC3A907EB4F}"/>
              </a:ext>
            </a:extLst>
          </p:cNvPr>
          <p:cNvSpPr txBox="1"/>
          <p:nvPr/>
        </p:nvSpPr>
        <p:spPr>
          <a:xfrm>
            <a:off x="7104556" y="2171118"/>
            <a:ext cx="4812782" cy="38277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Análise de Componentes Principais</a:t>
            </a:r>
          </a:p>
          <a:p>
            <a:pPr>
              <a:lnSpc>
                <a:spcPct val="150000"/>
              </a:lnSpc>
              <a:spcAft>
                <a:spcPts val="110"/>
              </a:spcAft>
            </a:pPr>
            <a:endParaRPr lang="pt-BR" sz="2000" b="1" dirty="0"/>
          </a:p>
          <a:p>
            <a:pPr marL="285750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Análise de Cluster</a:t>
            </a:r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K-</a:t>
            </a:r>
            <a:r>
              <a:rPr lang="pt-BR" sz="2000" b="1" dirty="0" err="1"/>
              <a:t>Means</a:t>
            </a:r>
            <a:endParaRPr lang="pt-BR" sz="2000" b="1" dirty="0"/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Hierárquico</a:t>
            </a:r>
          </a:p>
          <a:p>
            <a:pPr>
              <a:lnSpc>
                <a:spcPct val="150000"/>
              </a:lnSpc>
              <a:spcAft>
                <a:spcPts val="110"/>
              </a:spcAft>
            </a:pPr>
            <a:endParaRPr lang="pt-BR" sz="2000" b="1" dirty="0"/>
          </a:p>
          <a:p>
            <a:pPr marL="285750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Escalonamento Multidimensional</a:t>
            </a:r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endParaRPr lang="pt-BR" sz="2000" b="1" dirty="0"/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5C848790-7B38-4A44-AE9B-69334A969C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526" y="6360965"/>
            <a:ext cx="1866900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1764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cademia da Beleza - Saiba mais sobre nós">
            <a:extLst>
              <a:ext uri="{FF2B5EF4-FFF2-40B4-BE49-F238E27FC236}">
                <a16:creationId xmlns:a16="http://schemas.microsoft.com/office/drawing/2014/main" id="{82BA0306-A810-40C2-BF64-FEE1918E6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087" y="6159206"/>
            <a:ext cx="3061387" cy="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99815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Overfitting</a:t>
            </a:r>
            <a:r>
              <a:rPr lang="pt-BR" sz="32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e </a:t>
            </a:r>
            <a:r>
              <a:rPr lang="pt-BR" sz="3200" b="1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Underfitting</a:t>
            </a:r>
            <a:r>
              <a:rPr lang="pt-BR" sz="32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Motivação</a:t>
            </a:r>
          </a:p>
        </p:txBody>
      </p:sp>
      <p:pic>
        <p:nvPicPr>
          <p:cNvPr id="1030" name="Picture 6" descr="How to explain overfitting in machine learning to someone who doesn't have  knowledge of machine learning - Quora">
            <a:extLst>
              <a:ext uri="{FF2B5EF4-FFF2-40B4-BE49-F238E27FC236}">
                <a16:creationId xmlns:a16="http://schemas.microsoft.com/office/drawing/2014/main" id="{DF9D67A7-0958-4C7B-A610-9DAA0565D6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1495" y="4267520"/>
            <a:ext cx="3659505" cy="2449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What is underfitting and overfitting in machine learning and how to deal  with it. | by Anup Bhande | GreyAtom | Medium">
            <a:extLst>
              <a:ext uri="{FF2B5EF4-FFF2-40B4-BE49-F238E27FC236}">
                <a16:creationId xmlns:a16="http://schemas.microsoft.com/office/drawing/2014/main" id="{9DC2C5F8-6235-478A-9A0F-FD0A57296B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4076" y="1014436"/>
            <a:ext cx="8654342" cy="3007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9CC81C76-7200-46FE-A0A9-3B34579DBC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6526" y="6360965"/>
            <a:ext cx="1866900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2073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cademia da Beleza - Saiba mais sobre nós">
            <a:extLst>
              <a:ext uri="{FF2B5EF4-FFF2-40B4-BE49-F238E27FC236}">
                <a16:creationId xmlns:a16="http://schemas.microsoft.com/office/drawing/2014/main" id="{82BA0306-A810-40C2-BF64-FEE1918E6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087" y="6159206"/>
            <a:ext cx="3061387" cy="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99815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Overfitting</a:t>
            </a:r>
            <a:r>
              <a:rPr lang="pt-BR" sz="32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e </a:t>
            </a:r>
            <a:r>
              <a:rPr lang="pt-BR" sz="3200" b="1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Underfitting</a:t>
            </a:r>
            <a:r>
              <a:rPr lang="pt-BR" sz="32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Estratégias de Validação</a:t>
            </a:r>
          </a:p>
        </p:txBody>
      </p:sp>
      <p:pic>
        <p:nvPicPr>
          <p:cNvPr id="2" name="Picture 2" descr="Hold-out vs. Cross-validation in Machine Learning | by Eijaz Allibhai |  Medium">
            <a:extLst>
              <a:ext uri="{FF2B5EF4-FFF2-40B4-BE49-F238E27FC236}">
                <a16:creationId xmlns:a16="http://schemas.microsoft.com/office/drawing/2014/main" id="{F0C0F62A-203E-4C93-95B3-9FBDC959BF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2066" y="3790698"/>
            <a:ext cx="6686931" cy="2096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2021A0D1-30EE-4905-9665-414100BB00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52254" y="1310073"/>
            <a:ext cx="5918615" cy="2043081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AA176FC7-831C-4EFF-8FB3-AEC6B71F89F9}"/>
              </a:ext>
            </a:extLst>
          </p:cNvPr>
          <p:cNvSpPr txBox="1"/>
          <p:nvPr/>
        </p:nvSpPr>
        <p:spPr>
          <a:xfrm>
            <a:off x="939484" y="1960276"/>
            <a:ext cx="10310191" cy="28787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 err="1"/>
              <a:t>Holdout</a:t>
            </a:r>
            <a:r>
              <a:rPr lang="pt-BR" sz="2000" b="1" dirty="0"/>
              <a:t> set simples</a:t>
            </a:r>
          </a:p>
          <a:p>
            <a:pPr marL="285750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endParaRPr lang="pt-BR" sz="2000" b="1" dirty="0"/>
          </a:p>
          <a:p>
            <a:pPr marL="285750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endParaRPr lang="pt-BR" sz="2000" b="1" dirty="0"/>
          </a:p>
          <a:p>
            <a:pPr marL="285750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endParaRPr lang="pt-BR" sz="2000" b="1" dirty="0"/>
          </a:p>
          <a:p>
            <a:pPr>
              <a:lnSpc>
                <a:spcPct val="150000"/>
              </a:lnSpc>
              <a:spcAft>
                <a:spcPts val="110"/>
              </a:spcAft>
            </a:pPr>
            <a:endParaRPr lang="pt-BR" sz="2000" b="1" dirty="0"/>
          </a:p>
          <a:p>
            <a:pPr marL="285750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K-</a:t>
            </a:r>
            <a:r>
              <a:rPr lang="pt-BR" sz="2000" b="1" dirty="0" err="1"/>
              <a:t>Fold</a:t>
            </a:r>
            <a:r>
              <a:rPr lang="pt-BR" sz="2000" b="1" dirty="0"/>
              <a:t> Cross-</a:t>
            </a:r>
            <a:r>
              <a:rPr lang="pt-BR" sz="2000" b="1" dirty="0" err="1"/>
              <a:t>Validation</a:t>
            </a:r>
            <a:endParaRPr lang="pt-BR" sz="2000" b="1" dirty="0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8B092482-4E9C-449D-B01E-0D4828CE48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6526" y="6360965"/>
            <a:ext cx="1866900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4912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cademia da Beleza - Saiba mais sobre nós">
            <a:extLst>
              <a:ext uri="{FF2B5EF4-FFF2-40B4-BE49-F238E27FC236}">
                <a16:creationId xmlns:a16="http://schemas.microsoft.com/office/drawing/2014/main" id="{82BA0306-A810-40C2-BF64-FEE1918E6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087" y="6159206"/>
            <a:ext cx="3061387" cy="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99815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Overfitting</a:t>
            </a:r>
            <a:r>
              <a:rPr lang="pt-BR" sz="32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e </a:t>
            </a:r>
            <a:r>
              <a:rPr lang="pt-BR" sz="3200" b="1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Underfitting</a:t>
            </a:r>
            <a:r>
              <a:rPr lang="pt-BR" sz="32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Estratégias de Validação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0372F7C-D2A7-400B-A06E-6E4AC6D0B6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2385" y="2680569"/>
            <a:ext cx="6232976" cy="854733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2F68F8F6-1B57-4AD2-8F18-B48F6D34B9EE}"/>
              </a:ext>
            </a:extLst>
          </p:cNvPr>
          <p:cNvSpPr txBox="1"/>
          <p:nvPr/>
        </p:nvSpPr>
        <p:spPr>
          <a:xfrm>
            <a:off x="940904" y="1154334"/>
            <a:ext cx="10310191" cy="3802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Se estamos em um cenário com muitos dados. Podemos “nos dar ao luxo” de criar também uma amostra de validação apartada da de teste.</a:t>
            </a:r>
          </a:p>
          <a:p>
            <a:pPr marL="285750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endParaRPr lang="pt-BR" sz="2000" b="1" dirty="0"/>
          </a:p>
          <a:p>
            <a:pPr marL="285750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endParaRPr lang="pt-BR" sz="2000" b="1" dirty="0"/>
          </a:p>
          <a:p>
            <a:pPr marL="285750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endParaRPr lang="pt-BR" sz="2000" b="1" dirty="0"/>
          </a:p>
          <a:p>
            <a:pPr>
              <a:lnSpc>
                <a:spcPct val="150000"/>
              </a:lnSpc>
              <a:spcAft>
                <a:spcPts val="110"/>
              </a:spcAft>
            </a:pPr>
            <a:endParaRPr lang="pt-BR" sz="2000" b="1" dirty="0"/>
          </a:p>
          <a:p>
            <a:pPr marL="285750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Discussão Interessante: https://machinelearningmastery.com/train-final-machine-learning-model/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1CE2861E-0158-46D0-8BBE-A9768EBA3E58}"/>
              </a:ext>
            </a:extLst>
          </p:cNvPr>
          <p:cNvSpPr txBox="1"/>
          <p:nvPr/>
        </p:nvSpPr>
        <p:spPr>
          <a:xfrm>
            <a:off x="2207639" y="6256073"/>
            <a:ext cx="638772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b="1" dirty="0"/>
              <a:t>Fonte: </a:t>
            </a:r>
            <a:r>
              <a:rPr lang="en-US" sz="1100" i="1" dirty="0"/>
              <a:t>Friedman, Jerome, Trevor Hastie, and Robert </a:t>
            </a:r>
            <a:r>
              <a:rPr lang="en-US" sz="1100" i="1" dirty="0" err="1"/>
              <a:t>Tibshirani</a:t>
            </a:r>
            <a:r>
              <a:rPr lang="en-US" sz="1100" i="1" dirty="0"/>
              <a:t>. The elements of statistical learning. Vol. 1. No. 10. New York: Springer series in statistics, 2001.</a:t>
            </a:r>
            <a:endParaRPr lang="pt-BR" sz="1100" i="1" dirty="0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07472A65-5E54-48A1-9865-E14E768A16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526" y="6360965"/>
            <a:ext cx="1866900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6557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cademia da Beleza - Saiba mais sobre nós">
            <a:extLst>
              <a:ext uri="{FF2B5EF4-FFF2-40B4-BE49-F238E27FC236}">
                <a16:creationId xmlns:a16="http://schemas.microsoft.com/office/drawing/2014/main" id="{82BA0306-A810-40C2-BF64-FEE1918E6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087" y="6159206"/>
            <a:ext cx="3061387" cy="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95735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Ok, hora de sujar um pouco as mãos...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EA58BFE0-6146-4C34-A664-A462BA5897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857" y="2249124"/>
            <a:ext cx="10214283" cy="2654903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CC5100E4-0FAC-447A-8024-B71DEAD1CC7E}"/>
              </a:ext>
            </a:extLst>
          </p:cNvPr>
          <p:cNvSpPr txBox="1"/>
          <p:nvPr/>
        </p:nvSpPr>
        <p:spPr>
          <a:xfrm>
            <a:off x="2874004" y="5517997"/>
            <a:ext cx="6443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Fonte: https://www.kaggle.com/olistbr/brazilian-ecommerce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7EB57DCC-8620-411A-9B66-D534EF2E4E5C}"/>
              </a:ext>
            </a:extLst>
          </p:cNvPr>
          <p:cNvSpPr txBox="1"/>
          <p:nvPr/>
        </p:nvSpPr>
        <p:spPr>
          <a:xfrm>
            <a:off x="3813347" y="1425232"/>
            <a:ext cx="4565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Estudo de satisfação do cliente: como prever?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5D44D052-1CDA-4727-A1CE-F8A99FC9C4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526" y="6360965"/>
            <a:ext cx="1866900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0355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cademia da Beleza - Saiba mais sobre nós">
            <a:extLst>
              <a:ext uri="{FF2B5EF4-FFF2-40B4-BE49-F238E27FC236}">
                <a16:creationId xmlns:a16="http://schemas.microsoft.com/office/drawing/2014/main" id="{82BA0306-A810-40C2-BF64-FEE1918E6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087" y="6159206"/>
            <a:ext cx="3061387" cy="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95735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Explicando um pouco os modelos utilizados no exemplo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9EE4D8D-6E8C-4627-ADFB-56CC76A54C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8871" y="3117026"/>
            <a:ext cx="4089926" cy="536736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9CC76B32-10DF-47A3-8CEE-6A98EBBAF4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9608" y="3989896"/>
            <a:ext cx="2708452" cy="536736"/>
          </a:xfrm>
          <a:prstGeom prst="rect">
            <a:avLst/>
          </a:prstGeom>
        </p:spPr>
      </p:pic>
      <p:pic>
        <p:nvPicPr>
          <p:cNvPr id="10" name="Picture 4" descr="Linear Regression Using Matrix Multiplication in Python Using NumPy -  Python and R Tips">
            <a:extLst>
              <a:ext uri="{FF2B5EF4-FFF2-40B4-BE49-F238E27FC236}">
                <a16:creationId xmlns:a16="http://schemas.microsoft.com/office/drawing/2014/main" id="{48560156-C9BD-44FD-A7C8-144F0A1DC9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8763" y="2003330"/>
            <a:ext cx="4810647" cy="3207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D34417D9-890A-4D5D-8F79-CE18C37D6B01}"/>
              </a:ext>
            </a:extLst>
          </p:cNvPr>
          <p:cNvSpPr txBox="1"/>
          <p:nvPr/>
        </p:nvSpPr>
        <p:spPr>
          <a:xfrm>
            <a:off x="900456" y="1795769"/>
            <a:ext cx="4812782" cy="9500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10"/>
              </a:spcAft>
            </a:pPr>
            <a:r>
              <a:rPr lang="pt-BR" sz="2800" b="1" dirty="0"/>
              <a:t>Regressão Linear Simples</a:t>
            </a:r>
            <a:endParaRPr lang="pt-BR" sz="2800" b="1" i="1" dirty="0"/>
          </a:p>
          <a:p>
            <a:pPr marL="742950" lvl="1" indent="-285750" algn="ctr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endParaRPr lang="pt-BR" sz="2000" b="1" dirty="0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B86E13D5-9B72-4D9A-A6FC-058DA4BDE1D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6526" y="6360965"/>
            <a:ext cx="1866900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3905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cademia da Beleza - Saiba mais sobre nós">
            <a:extLst>
              <a:ext uri="{FF2B5EF4-FFF2-40B4-BE49-F238E27FC236}">
                <a16:creationId xmlns:a16="http://schemas.microsoft.com/office/drawing/2014/main" id="{82BA0306-A810-40C2-BF64-FEE1918E6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087" y="6159206"/>
            <a:ext cx="3061387" cy="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95735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Explicando um pouco os modelos utilizados no exemplo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D34417D9-890A-4D5D-8F79-CE18C37D6B01}"/>
              </a:ext>
            </a:extLst>
          </p:cNvPr>
          <p:cNvSpPr txBox="1"/>
          <p:nvPr/>
        </p:nvSpPr>
        <p:spPr>
          <a:xfrm>
            <a:off x="698967" y="2328120"/>
            <a:ext cx="48127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10"/>
              </a:spcAft>
            </a:pPr>
            <a:r>
              <a:rPr lang="pt-BR" sz="2800" b="1" dirty="0"/>
              <a:t>Regressão Linear Simples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C29EEC6E-15E4-4CA0-8AC8-D7DE2AB601FD}"/>
              </a:ext>
            </a:extLst>
          </p:cNvPr>
          <p:cNvSpPr txBox="1"/>
          <p:nvPr/>
        </p:nvSpPr>
        <p:spPr>
          <a:xfrm>
            <a:off x="5710666" y="2328120"/>
            <a:ext cx="48127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10"/>
              </a:spcAft>
            </a:pPr>
            <a:r>
              <a:rPr lang="pt-BR" sz="2800" b="1" dirty="0"/>
              <a:t>Regressão Logística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11F72635-90A7-4B0F-AD4B-D093E5BA15E7}"/>
              </a:ext>
            </a:extLst>
          </p:cNvPr>
          <p:cNvSpPr txBox="1"/>
          <p:nvPr/>
        </p:nvSpPr>
        <p:spPr>
          <a:xfrm>
            <a:off x="2142484" y="1190713"/>
            <a:ext cx="7710084" cy="10115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10"/>
              </a:spcAft>
            </a:pPr>
            <a:r>
              <a:rPr lang="pt-BR" sz="3200" b="1" dirty="0"/>
              <a:t>Estruturas Hierárquicas de Representação</a:t>
            </a:r>
          </a:p>
          <a:p>
            <a:pPr marL="742950" lvl="1" indent="-285750" algn="ctr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endParaRPr lang="pt-BR" sz="2000" b="1" dirty="0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3B9F922B-031C-423B-BD29-03823585C2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0872" y="3158494"/>
            <a:ext cx="3228975" cy="504825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A35AB663-E8F5-46E6-BC9C-69E32F2CA8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7571" y="4230310"/>
            <a:ext cx="2695575" cy="40957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DE870F68-8C10-4907-9F75-965E0E307F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45445" y="3191831"/>
            <a:ext cx="2943225" cy="438150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3048996D-1779-4E00-A736-78039B5285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35832" y="4001709"/>
            <a:ext cx="4362450" cy="866775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791E75AD-4F0C-4B7B-9463-B3E379D52FB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6526" y="6360965"/>
            <a:ext cx="1866900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6223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cademia da Beleza - Saiba mais sobre nós">
            <a:extLst>
              <a:ext uri="{FF2B5EF4-FFF2-40B4-BE49-F238E27FC236}">
                <a16:creationId xmlns:a16="http://schemas.microsoft.com/office/drawing/2014/main" id="{82BA0306-A810-40C2-BF64-FEE1918E6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087" y="6159206"/>
            <a:ext cx="3061387" cy="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49921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Cronograma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427DBFEB-81BF-4CC3-A411-FBF43D295C56}"/>
              </a:ext>
            </a:extLst>
          </p:cNvPr>
          <p:cNvSpPr txBox="1"/>
          <p:nvPr/>
        </p:nvSpPr>
        <p:spPr>
          <a:xfrm>
            <a:off x="940904" y="1298102"/>
            <a:ext cx="10310191" cy="5144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Visão Geral sobre algoritmos</a:t>
            </a:r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Algoritmos Supervisionados e Não-Supervisionados</a:t>
            </a:r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Alguns dos Principais Algoritmos</a:t>
            </a:r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 err="1"/>
              <a:t>Underfitting</a:t>
            </a:r>
            <a:r>
              <a:rPr lang="pt-BR" sz="2000" b="1" dirty="0"/>
              <a:t> e </a:t>
            </a:r>
            <a:r>
              <a:rPr lang="pt-BR" sz="2000" b="1" dirty="0" err="1"/>
              <a:t>Overfitting</a:t>
            </a:r>
            <a:endParaRPr lang="pt-BR" sz="2000" b="1" dirty="0"/>
          </a:p>
          <a:p>
            <a:pPr marL="1200150" lvl="2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Motivação</a:t>
            </a:r>
          </a:p>
          <a:p>
            <a:pPr marL="1200150" lvl="2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Estratégias de Validação</a:t>
            </a:r>
          </a:p>
          <a:p>
            <a:pPr marL="285750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endParaRPr lang="pt-BR" sz="2000" b="1" dirty="0"/>
          </a:p>
          <a:p>
            <a:pPr marL="285750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Hora de sujar um pouco as mãos...</a:t>
            </a:r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Exemplo prático com Análise Exploratória e Visualização de Dados</a:t>
            </a:r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Estado da Arte em </a:t>
            </a:r>
            <a:r>
              <a:rPr lang="pt-BR" sz="2000" b="1" dirty="0" err="1"/>
              <a:t>Machine</a:t>
            </a:r>
            <a:r>
              <a:rPr lang="pt-BR" sz="2000" b="1" dirty="0"/>
              <a:t> Learning (ML): </a:t>
            </a:r>
            <a:r>
              <a:rPr lang="pt-BR" sz="2000" b="1" dirty="0" err="1"/>
              <a:t>AutoML</a:t>
            </a:r>
            <a:endParaRPr lang="pt-BR" sz="2000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pt-BR" sz="2000" b="1" dirty="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97BCE9C3-88B5-4827-8877-7ADA6AB1DF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526" y="6360965"/>
            <a:ext cx="1866900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728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cademia da Beleza - Saiba mais sobre nós">
            <a:extLst>
              <a:ext uri="{FF2B5EF4-FFF2-40B4-BE49-F238E27FC236}">
                <a16:creationId xmlns:a16="http://schemas.microsoft.com/office/drawing/2014/main" id="{82BA0306-A810-40C2-BF64-FEE1918E6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087" y="6159206"/>
            <a:ext cx="3061387" cy="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49921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Contexto Histórico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5EFE712B-B767-4792-A88F-C7CD6ECFBA65}"/>
              </a:ext>
            </a:extLst>
          </p:cNvPr>
          <p:cNvSpPr txBox="1"/>
          <p:nvPr/>
        </p:nvSpPr>
        <p:spPr>
          <a:xfrm>
            <a:off x="859054" y="5223734"/>
            <a:ext cx="104738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/>
              <a:t>“</a:t>
            </a:r>
            <a:r>
              <a:rPr lang="en-US" sz="2000" b="1" i="1" dirty="0"/>
              <a:t>the sexiest job in the next 10 years will be statisticians.</a:t>
            </a:r>
            <a:r>
              <a:rPr lang="en-US" sz="2000" b="1" dirty="0"/>
              <a:t>”</a:t>
            </a:r>
            <a:r>
              <a:rPr lang="pt-BR" sz="2000" b="1" dirty="0"/>
              <a:t> – Varian, Hal (2009). Economista-chefe do Google de 2002 até o presente.</a:t>
            </a:r>
          </a:p>
        </p:txBody>
      </p:sp>
      <p:pic>
        <p:nvPicPr>
          <p:cNvPr id="6153" name="Picture 9" descr="Hal Varian - biografia do economista-chefe do Google">
            <a:extLst>
              <a:ext uri="{FF2B5EF4-FFF2-40B4-BE49-F238E27FC236}">
                <a16:creationId xmlns:a16="http://schemas.microsoft.com/office/drawing/2014/main" id="{2810E706-C40D-43C0-9B46-E38A27F5BB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9990" y="1536847"/>
            <a:ext cx="3814790" cy="3076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5" name="Picture 11" descr="Hal Varian - biografia do economista-chefe do Google">
            <a:extLst>
              <a:ext uri="{FF2B5EF4-FFF2-40B4-BE49-F238E27FC236}">
                <a16:creationId xmlns:a16="http://schemas.microsoft.com/office/drawing/2014/main" id="{CB9EB09A-A4EC-473B-85C4-F30F3F3BB2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7943" y="1571673"/>
            <a:ext cx="3007253" cy="3007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CBE818EF-877E-4018-AD91-AF70C010AE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6526" y="6360965"/>
            <a:ext cx="1866900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6123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cademia da Beleza - Saiba mais sobre nós">
            <a:extLst>
              <a:ext uri="{FF2B5EF4-FFF2-40B4-BE49-F238E27FC236}">
                <a16:creationId xmlns:a16="http://schemas.microsoft.com/office/drawing/2014/main" id="{82BA0306-A810-40C2-BF64-FEE1918E6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087" y="6159206"/>
            <a:ext cx="3061387" cy="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49921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Contexto Histórico</a:t>
            </a:r>
          </a:p>
        </p:txBody>
      </p:sp>
      <p:pic>
        <p:nvPicPr>
          <p:cNvPr id="6149" name="Picture 5" descr="Remembering Hans Rosling: friend, teacher, inspiration - UNICEF Connect">
            <a:extLst>
              <a:ext uri="{FF2B5EF4-FFF2-40B4-BE49-F238E27FC236}">
                <a16:creationId xmlns:a16="http://schemas.microsoft.com/office/drawing/2014/main" id="{BE0845F9-CD04-46BE-892D-DB0F2DE5AC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5071" y="1420166"/>
            <a:ext cx="5040922" cy="3347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1" name="Picture 7" descr="Hans Rosling | Authors | Macmillan">
            <a:extLst>
              <a:ext uri="{FF2B5EF4-FFF2-40B4-BE49-F238E27FC236}">
                <a16:creationId xmlns:a16="http://schemas.microsoft.com/office/drawing/2014/main" id="{93B09B24-9448-42B9-9F24-2967498F46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9372" y="1764933"/>
            <a:ext cx="1771650" cy="2657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EFE712B-B767-4792-A88F-C7CD6ECFBA65}"/>
              </a:ext>
            </a:extLst>
          </p:cNvPr>
          <p:cNvSpPr txBox="1"/>
          <p:nvPr/>
        </p:nvSpPr>
        <p:spPr>
          <a:xfrm>
            <a:off x="859054" y="5223734"/>
            <a:ext cx="104738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/>
              <a:t>“</a:t>
            </a:r>
            <a:r>
              <a:rPr lang="pt-BR" sz="2000" b="1" i="1" dirty="0" err="1"/>
              <a:t>Statistics</a:t>
            </a:r>
            <a:r>
              <a:rPr lang="pt-BR" sz="2000" b="1" i="1" dirty="0"/>
              <a:t> </a:t>
            </a:r>
            <a:r>
              <a:rPr lang="pt-BR" sz="2000" b="1" i="1" dirty="0" err="1"/>
              <a:t>is</a:t>
            </a:r>
            <a:r>
              <a:rPr lang="pt-BR" sz="2000" b="1" i="1" dirty="0"/>
              <a:t> </a:t>
            </a:r>
            <a:r>
              <a:rPr lang="pt-BR" sz="2000" b="1" i="1" dirty="0" err="1"/>
              <a:t>now</a:t>
            </a:r>
            <a:r>
              <a:rPr lang="pt-BR" sz="2000" b="1" i="1" dirty="0"/>
              <a:t> </a:t>
            </a:r>
            <a:r>
              <a:rPr lang="pt-BR" sz="2000" b="1" i="1" dirty="0" err="1"/>
              <a:t>the</a:t>
            </a:r>
            <a:r>
              <a:rPr lang="pt-BR" sz="2000" b="1" i="1" dirty="0"/>
              <a:t> </a:t>
            </a:r>
            <a:r>
              <a:rPr lang="pt-BR" sz="2000" b="1" i="1" dirty="0" err="1"/>
              <a:t>sexisest</a:t>
            </a:r>
            <a:r>
              <a:rPr lang="pt-BR" sz="2000" b="1" i="1" dirty="0"/>
              <a:t> </a:t>
            </a:r>
            <a:r>
              <a:rPr lang="pt-BR" sz="2000" b="1" i="1" dirty="0" err="1"/>
              <a:t>job</a:t>
            </a:r>
            <a:r>
              <a:rPr lang="pt-BR" sz="2000" b="1" i="1" dirty="0"/>
              <a:t> </a:t>
            </a:r>
            <a:r>
              <a:rPr lang="pt-BR" sz="2000" b="1" i="1" dirty="0" err="1"/>
              <a:t>around</a:t>
            </a:r>
            <a:r>
              <a:rPr lang="pt-BR" sz="2000" b="1" dirty="0"/>
              <a:t>” – </a:t>
            </a:r>
            <a:r>
              <a:rPr lang="pt-BR" sz="2000" b="1" dirty="0" err="1"/>
              <a:t>Rosling</a:t>
            </a:r>
            <a:r>
              <a:rPr lang="pt-BR" sz="2000" b="1" dirty="0"/>
              <a:t>, Hans. Documentário da BBC em 2011.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9D85B9CF-A6CC-4280-83A8-497412D667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6526" y="6360965"/>
            <a:ext cx="1866900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9845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cademia da Beleza - Saiba mais sobre nós">
            <a:extLst>
              <a:ext uri="{FF2B5EF4-FFF2-40B4-BE49-F238E27FC236}">
                <a16:creationId xmlns:a16="http://schemas.microsoft.com/office/drawing/2014/main" id="{82BA0306-A810-40C2-BF64-FEE1918E6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087" y="6159206"/>
            <a:ext cx="3061387" cy="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49921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Contexto Histórico</a:t>
            </a:r>
          </a:p>
        </p:txBody>
      </p:sp>
      <p:pic>
        <p:nvPicPr>
          <p:cNvPr id="6146" name="Picture 2" descr="Data Scientist: The Sexiest Job of the 21st Century">
            <a:extLst>
              <a:ext uri="{FF2B5EF4-FFF2-40B4-BE49-F238E27FC236}">
                <a16:creationId xmlns:a16="http://schemas.microsoft.com/office/drawing/2014/main" id="{74746DF1-D0D4-4588-BFD5-C960205CB2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3467" y="1254198"/>
            <a:ext cx="3732883" cy="4905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B0D71EDE-40D3-456B-913F-D5657606977E}"/>
              </a:ext>
            </a:extLst>
          </p:cNvPr>
          <p:cNvSpPr txBox="1"/>
          <p:nvPr/>
        </p:nvSpPr>
        <p:spPr>
          <a:xfrm>
            <a:off x="6020310" y="1967061"/>
            <a:ext cx="5727554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Outubro de 2012</a:t>
            </a:r>
          </a:p>
          <a:p>
            <a:r>
              <a:rPr lang="pt-BR" sz="2400" b="1" dirty="0">
                <a:solidFill>
                  <a:srgbClr val="0070C0"/>
                </a:solidFill>
              </a:rPr>
              <a:t>Thomas H. Davenport e D.J. Patil</a:t>
            </a:r>
          </a:p>
          <a:p>
            <a:endParaRPr lang="pt-BR" sz="2400" dirty="0"/>
          </a:p>
          <a:p>
            <a:r>
              <a:rPr lang="en-US" sz="2400" b="1" dirty="0"/>
              <a:t>Data Scientist: The Sexiest Job of the 21st Century</a:t>
            </a:r>
          </a:p>
          <a:p>
            <a:endParaRPr lang="en-US" sz="2400" b="1" dirty="0"/>
          </a:p>
          <a:p>
            <a:r>
              <a:rPr lang="en-US" sz="2000" b="1" i="1" dirty="0"/>
              <a:t>“</a:t>
            </a:r>
            <a:r>
              <a:rPr lang="en-US" sz="2000" b="1" i="1" dirty="0" err="1"/>
              <a:t>Cientistas</a:t>
            </a:r>
            <a:r>
              <a:rPr lang="en-US" sz="2000" b="1" i="1" dirty="0"/>
              <a:t> de Dados </a:t>
            </a:r>
            <a:r>
              <a:rPr lang="en-US" sz="2000" b="1" i="1" dirty="0" err="1"/>
              <a:t>hoje</a:t>
            </a:r>
            <a:r>
              <a:rPr lang="en-US" sz="2000" b="1" i="1" dirty="0"/>
              <a:t> </a:t>
            </a:r>
            <a:r>
              <a:rPr lang="en-US" sz="2000" b="1" i="1" dirty="0" err="1"/>
              <a:t>são</a:t>
            </a:r>
            <a:r>
              <a:rPr lang="en-US" sz="2000" b="1" i="1" dirty="0"/>
              <a:t> </a:t>
            </a:r>
            <a:r>
              <a:rPr lang="en-US" sz="2000" b="1" i="1" dirty="0" err="1"/>
              <a:t>como</a:t>
            </a:r>
            <a:r>
              <a:rPr lang="en-US" sz="2000" b="1" i="1" dirty="0"/>
              <a:t> o quants de Wall Street </a:t>
            </a:r>
            <a:r>
              <a:rPr lang="en-US" sz="2000" b="1" i="1" dirty="0" err="1"/>
              <a:t>nas</a:t>
            </a:r>
            <a:r>
              <a:rPr lang="en-US" sz="2000" b="1" i="1" dirty="0"/>
              <a:t> </a:t>
            </a:r>
            <a:r>
              <a:rPr lang="en-US" sz="2000" b="1" i="1" dirty="0" err="1"/>
              <a:t>décadas</a:t>
            </a:r>
            <a:r>
              <a:rPr lang="en-US" sz="2000" b="1" i="1" dirty="0"/>
              <a:t> de 80 e 90.”</a:t>
            </a:r>
            <a:endParaRPr lang="pt-BR" sz="2000" i="1" dirty="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F4547869-78F5-4C7D-AA2D-050C7FA28D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526" y="6360965"/>
            <a:ext cx="1866900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8141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cademia da Beleza - Saiba mais sobre nós">
            <a:extLst>
              <a:ext uri="{FF2B5EF4-FFF2-40B4-BE49-F238E27FC236}">
                <a16:creationId xmlns:a16="http://schemas.microsoft.com/office/drawing/2014/main" id="{82BA0306-A810-40C2-BF64-FEE1918E6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087" y="6159206"/>
            <a:ext cx="3061387" cy="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49921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Contexto Histórico</a:t>
            </a:r>
          </a:p>
        </p:txBody>
      </p:sp>
      <p:pic>
        <p:nvPicPr>
          <p:cNvPr id="8194" name="Picture 2" descr="Meet DJ Patil: Obama's Big Data dude">
            <a:extLst>
              <a:ext uri="{FF2B5EF4-FFF2-40B4-BE49-F238E27FC236}">
                <a16:creationId xmlns:a16="http://schemas.microsoft.com/office/drawing/2014/main" id="{3852284F-CFDD-4E53-9049-FCE2A9D270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0597" y="2968283"/>
            <a:ext cx="2873396" cy="3749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eBay bans face mask and hand sanitizer listings to halt coronavirus price  gouging - The Verge">
            <a:extLst>
              <a:ext uri="{FF2B5EF4-FFF2-40B4-BE49-F238E27FC236}">
                <a16:creationId xmlns:a16="http://schemas.microsoft.com/office/drawing/2014/main" id="{267FF9E0-E7F5-4FDA-92B6-FA7B21A212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741" y="1623052"/>
            <a:ext cx="1448273" cy="815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O que é o LinkedIn? Conheça essa ferramenta online para encontrar empregos  | Artigos | TechTudo">
            <a:extLst>
              <a:ext uri="{FF2B5EF4-FFF2-40B4-BE49-F238E27FC236}">
                <a16:creationId xmlns:a16="http://schemas.microsoft.com/office/drawing/2014/main" id="{DF8F268F-0A6E-4382-8138-6D8CEAAE46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8284" y="1629757"/>
            <a:ext cx="2073559" cy="754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 descr="White House Names Fourth Federal CIO">
            <a:extLst>
              <a:ext uri="{FF2B5EF4-FFF2-40B4-BE49-F238E27FC236}">
                <a16:creationId xmlns:a16="http://schemas.microsoft.com/office/drawing/2014/main" id="{F5C3784F-64D4-4806-8D99-613C9BF928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9159" y="1180187"/>
            <a:ext cx="2479748" cy="1654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6" name="Picture 14" descr="Devoted Health - Partnerships — Frist Cressey Ventures">
            <a:extLst>
              <a:ext uri="{FF2B5EF4-FFF2-40B4-BE49-F238E27FC236}">
                <a16:creationId xmlns:a16="http://schemas.microsoft.com/office/drawing/2014/main" id="{75C4B063-02F8-4827-AAF7-D2C6598A3E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2317" y="1024829"/>
            <a:ext cx="2739683" cy="2054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8B296464-065E-47FD-8064-CCE9A2049383}"/>
              </a:ext>
            </a:extLst>
          </p:cNvPr>
          <p:cNvSpPr txBox="1"/>
          <p:nvPr/>
        </p:nvSpPr>
        <p:spPr>
          <a:xfrm>
            <a:off x="703385" y="3840480"/>
            <a:ext cx="336217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/>
              <a:t>D.J. Patil</a:t>
            </a:r>
          </a:p>
          <a:p>
            <a:pPr algn="ctr"/>
            <a:r>
              <a:rPr lang="en-US" dirty="0"/>
              <a:t>Former U.S. Chief Data Scientist</a:t>
            </a:r>
          </a:p>
          <a:p>
            <a:pPr algn="ctr"/>
            <a:endParaRPr lang="pt-BR" dirty="0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98D97241-F083-4311-B465-907919C78EC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6526" y="6360965"/>
            <a:ext cx="1866900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2026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cademia da Beleza - Saiba mais sobre nós">
            <a:extLst>
              <a:ext uri="{FF2B5EF4-FFF2-40B4-BE49-F238E27FC236}">
                <a16:creationId xmlns:a16="http://schemas.microsoft.com/office/drawing/2014/main" id="{82BA0306-A810-40C2-BF64-FEE1918E6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087" y="6159206"/>
            <a:ext cx="3061387" cy="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84762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Características de um Data </a:t>
            </a:r>
            <a:r>
              <a:rPr lang="pt-BR" sz="3600" b="1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Scientist</a:t>
            </a:r>
            <a:endParaRPr lang="pt-BR" sz="3600" b="1" dirty="0">
              <a:solidFill>
                <a:srgbClr val="00206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9F471968-0ED0-42E7-BEA1-B2B5B8B8B8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1800" y="1105889"/>
            <a:ext cx="5243732" cy="5611433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319FD393-EDD0-46C5-9D58-DFF3CEAB4F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526" y="6360965"/>
            <a:ext cx="1866900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3284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6742</TotalTime>
  <Words>1026</Words>
  <Application>Microsoft Office PowerPoint</Application>
  <PresentationFormat>Widescreen</PresentationFormat>
  <Paragraphs>211</Paragraphs>
  <Slides>36</Slides>
  <Notes>35</Notes>
  <HiddenSlides>0</HiddenSlides>
  <MMClips>0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36</vt:i4>
      </vt:variant>
    </vt:vector>
  </HeadingPairs>
  <TitlesOfParts>
    <vt:vector size="45" baseType="lpstr">
      <vt:lpstr>Aharoni</vt:lpstr>
      <vt:lpstr>Arial</vt:lpstr>
      <vt:lpstr>Arial Black</vt:lpstr>
      <vt:lpstr>Arial Nova</vt:lpstr>
      <vt:lpstr>Calibri</vt:lpstr>
      <vt:lpstr>Calibri Light</vt:lpstr>
      <vt:lpstr>Cambria</vt:lpstr>
      <vt:lpstr>Wingdings</vt:lpstr>
      <vt:lpstr>Tema do Office</vt:lpstr>
      <vt:lpstr>Introdução à Ciência de Dados e Inteligência Artificial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Ciência de Dados e Inteligência Artificial</dc:title>
  <dc:creator>RENAN XAVIER CORTES</dc:creator>
  <cp:lastModifiedBy>RENAN XAVIER CORTES</cp:lastModifiedBy>
  <cp:revision>99</cp:revision>
  <dcterms:created xsi:type="dcterms:W3CDTF">2020-10-25T10:14:05Z</dcterms:created>
  <dcterms:modified xsi:type="dcterms:W3CDTF">2020-11-21T13:19:39Z</dcterms:modified>
</cp:coreProperties>
</file>